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7" r:id="rId10"/>
    <p:sldId id="264" r:id="rId11"/>
    <p:sldId id="266" r:id="rId12"/>
    <p:sldId id="271" r:id="rId13"/>
    <p:sldId id="270"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9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Pop-Up Museum</a:t>
            </a:r>
          </a:p>
        </p:txBody>
      </p:sp>
      <p:sp>
        <p:nvSpPr>
          <p:cNvPr id="3" name="Subtitle 2"/>
          <p:cNvSpPr>
            <a:spLocks noGrp="1"/>
          </p:cNvSpPr>
          <p:nvPr>
            <p:ph type="subTitle" idx="1"/>
          </p:nvPr>
        </p:nvSpPr>
        <p:spPr/>
        <p:txBody>
          <a:bodyPr/>
          <a:lstStyle/>
          <a:p>
            <a:r>
              <a:rPr lang="en-US" dirty="0"/>
              <a:t>&amp; Pre-Colonial Africa</a:t>
            </a:r>
          </a:p>
        </p:txBody>
      </p:sp>
    </p:spTree>
    <p:extLst>
      <p:ext uri="{BB962C8B-B14F-4D97-AF65-F5344CB8AC3E}">
        <p14:creationId xmlns:p14="http://schemas.microsoft.com/office/powerpoint/2010/main" val="127362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Artifacts</a:t>
            </a:r>
          </a:p>
        </p:txBody>
      </p:sp>
      <p:sp>
        <p:nvSpPr>
          <p:cNvPr id="3" name="Content Placeholder 2"/>
          <p:cNvSpPr>
            <a:spLocks noGrp="1"/>
          </p:cNvSpPr>
          <p:nvPr>
            <p:ph idx="1"/>
          </p:nvPr>
        </p:nvSpPr>
        <p:spPr>
          <a:xfrm>
            <a:off x="501162" y="2015732"/>
            <a:ext cx="11201399" cy="3450613"/>
          </a:xfrm>
        </p:spPr>
        <p:txBody>
          <a:bodyPr>
            <a:normAutofit/>
          </a:bodyPr>
          <a:lstStyle/>
          <a:p>
            <a:r>
              <a:rPr lang="en-US" sz="2400" dirty="0"/>
              <a:t>Image A: Ivory Salt Cellar from Benin (1525-1600, ivory, present day Nigeria)</a:t>
            </a:r>
          </a:p>
          <a:p>
            <a:r>
              <a:rPr lang="en-US" sz="2400" dirty="0"/>
              <a:t>Image B: Brass Plaque-Oba on Horseback (1550-1680, Brass, Benin, present day Nigeria)</a:t>
            </a:r>
          </a:p>
          <a:p>
            <a:r>
              <a:rPr lang="en-US" sz="2400" dirty="0"/>
              <a:t>Image C: Image D: Pendant Mask from Benin (16</a:t>
            </a:r>
            <a:r>
              <a:rPr lang="en-US" sz="2400" baseline="30000" dirty="0"/>
              <a:t>th</a:t>
            </a:r>
            <a:r>
              <a:rPr lang="en-US" sz="2400" dirty="0"/>
              <a:t> century, Ivory)</a:t>
            </a:r>
          </a:p>
          <a:p>
            <a:r>
              <a:rPr lang="en-US" sz="2400" dirty="0"/>
              <a:t>Image D: Seated Figure from Mali (1235, </a:t>
            </a:r>
            <a:r>
              <a:rPr lang="en-US" sz="2400" dirty="0" err="1"/>
              <a:t>Terracota</a:t>
            </a:r>
            <a:r>
              <a:rPr lang="en-US" sz="2400" dirty="0"/>
              <a:t>)</a:t>
            </a:r>
          </a:p>
          <a:p>
            <a:r>
              <a:rPr lang="en-US" sz="2400" dirty="0"/>
              <a:t>Image E: Asante Gold-Weights (circa 1700, brass, present day Ghana)</a:t>
            </a:r>
          </a:p>
        </p:txBody>
      </p:sp>
    </p:spTree>
    <p:extLst>
      <p:ext uri="{BB962C8B-B14F-4D97-AF65-F5344CB8AC3E}">
        <p14:creationId xmlns:p14="http://schemas.microsoft.com/office/powerpoint/2010/main" val="156238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653" y="402369"/>
            <a:ext cx="9291215" cy="1049235"/>
          </a:xfrm>
        </p:spPr>
        <p:txBody>
          <a:bodyPr/>
          <a:lstStyle/>
          <a:p>
            <a:r>
              <a:rPr lang="en-US" dirty="0"/>
              <a:t>Image A</a:t>
            </a:r>
          </a:p>
        </p:txBody>
      </p:sp>
      <p:sp>
        <p:nvSpPr>
          <p:cNvPr id="17" name="TextBox 16"/>
          <p:cNvSpPr txBox="1"/>
          <p:nvPr/>
        </p:nvSpPr>
        <p:spPr>
          <a:xfrm>
            <a:off x="2053390" y="1868446"/>
            <a:ext cx="4251158" cy="2585323"/>
          </a:xfrm>
          <a:prstGeom prst="rect">
            <a:avLst/>
          </a:prstGeom>
          <a:noFill/>
        </p:spPr>
        <p:txBody>
          <a:bodyPr wrap="square" rtlCol="0">
            <a:spAutoFit/>
          </a:bodyPr>
          <a:lstStyle/>
          <a:p>
            <a:r>
              <a:rPr lang="en-US" dirty="0"/>
              <a:t>Ivory Salt Cellar</a:t>
            </a:r>
          </a:p>
          <a:p>
            <a:r>
              <a:rPr lang="en-US" dirty="0"/>
              <a:t>1525-1600, made of Ivory</a:t>
            </a:r>
          </a:p>
          <a:p>
            <a:r>
              <a:rPr lang="en-US" dirty="0"/>
              <a:t>Benin Empire, Present-day Nigeria</a:t>
            </a:r>
          </a:p>
          <a:p>
            <a:endParaRPr lang="en-US" dirty="0"/>
          </a:p>
          <a:p>
            <a:r>
              <a:rPr lang="en-US" dirty="0"/>
              <a:t>This salt cellar is made of ivory and objects such as these were perhaps the first known examples of “tourist art” in Africa as they were made specifically for foreigners/visitors.</a:t>
            </a:r>
          </a:p>
        </p:txBody>
      </p:sp>
      <p:pic>
        <p:nvPicPr>
          <p:cNvPr id="19" name="Picture 18"/>
          <p:cNvPicPr>
            <a:picLocks noChangeAspect="1"/>
          </p:cNvPicPr>
          <p:nvPr/>
        </p:nvPicPr>
        <p:blipFill>
          <a:blip r:embed="rId2"/>
          <a:stretch>
            <a:fillRect/>
          </a:stretch>
        </p:blipFill>
        <p:spPr>
          <a:xfrm>
            <a:off x="7799939" y="402369"/>
            <a:ext cx="4067743" cy="6277851"/>
          </a:xfrm>
          <a:prstGeom prst="rect">
            <a:avLst/>
          </a:prstGeom>
        </p:spPr>
      </p:pic>
    </p:spTree>
    <p:extLst>
      <p:ext uri="{BB962C8B-B14F-4D97-AF65-F5344CB8AC3E}">
        <p14:creationId xmlns:p14="http://schemas.microsoft.com/office/powerpoint/2010/main" val="286385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378" y="113359"/>
            <a:ext cx="9291215" cy="1049235"/>
          </a:xfrm>
        </p:spPr>
        <p:txBody>
          <a:bodyPr/>
          <a:lstStyle/>
          <a:p>
            <a:r>
              <a:rPr lang="en-US" dirty="0"/>
              <a:t>Image B</a:t>
            </a:r>
          </a:p>
        </p:txBody>
      </p:sp>
      <p:sp>
        <p:nvSpPr>
          <p:cNvPr id="17" name="TextBox 16"/>
          <p:cNvSpPr txBox="1"/>
          <p:nvPr/>
        </p:nvSpPr>
        <p:spPr>
          <a:xfrm>
            <a:off x="939650" y="1162594"/>
            <a:ext cx="4251158" cy="4524315"/>
          </a:xfrm>
          <a:prstGeom prst="rect">
            <a:avLst/>
          </a:prstGeom>
          <a:noFill/>
        </p:spPr>
        <p:txBody>
          <a:bodyPr wrap="square" rtlCol="0">
            <a:spAutoFit/>
          </a:bodyPr>
          <a:lstStyle/>
          <a:p>
            <a:r>
              <a:rPr lang="en-US" dirty="0"/>
              <a:t>Plaque- “Oba on Horseback”</a:t>
            </a:r>
          </a:p>
          <a:p>
            <a:r>
              <a:rPr lang="en-US" dirty="0"/>
              <a:t>1550-1680, made of brass</a:t>
            </a:r>
          </a:p>
          <a:p>
            <a:r>
              <a:rPr lang="en-US" dirty="0"/>
              <a:t>Benin Empire, Edo peoples, Present-day Nigeria</a:t>
            </a:r>
          </a:p>
          <a:p>
            <a:endParaRPr lang="en-US" dirty="0"/>
          </a:p>
          <a:p>
            <a:r>
              <a:rPr lang="en-US" dirty="0"/>
              <a:t>This is just one many plaques created.  They show the Oba and various people involved in his life.  The plaques were mounted on the palace pillars by nails.  The size of a person on a plaque indicts their importance.  The use of brass, a very expensive and rare metal at the time, on this plaque shows the Oba’s control and power, who was the only one allowed to use Brass.</a:t>
            </a:r>
          </a:p>
        </p:txBody>
      </p:sp>
      <p:pic>
        <p:nvPicPr>
          <p:cNvPr id="4" name="Picture 3"/>
          <p:cNvPicPr>
            <a:picLocks noChangeAspect="1"/>
          </p:cNvPicPr>
          <p:nvPr/>
        </p:nvPicPr>
        <p:blipFill>
          <a:blip r:embed="rId2"/>
          <a:stretch>
            <a:fillRect/>
          </a:stretch>
        </p:blipFill>
        <p:spPr>
          <a:xfrm>
            <a:off x="6193110" y="0"/>
            <a:ext cx="5832195" cy="6858000"/>
          </a:xfrm>
          <a:prstGeom prst="rect">
            <a:avLst/>
          </a:prstGeom>
        </p:spPr>
      </p:pic>
    </p:spTree>
    <p:extLst>
      <p:ext uri="{BB962C8B-B14F-4D97-AF65-F5344CB8AC3E}">
        <p14:creationId xmlns:p14="http://schemas.microsoft.com/office/powerpoint/2010/main" val="107359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a:t>
            </a:r>
          </a:p>
        </p:txBody>
      </p:sp>
      <p:pic>
        <p:nvPicPr>
          <p:cNvPr id="9" name="Picture 8"/>
          <p:cNvPicPr>
            <a:picLocks noChangeAspect="1"/>
          </p:cNvPicPr>
          <p:nvPr/>
        </p:nvPicPr>
        <p:blipFill>
          <a:blip r:embed="rId2"/>
          <a:stretch>
            <a:fillRect/>
          </a:stretch>
        </p:blipFill>
        <p:spPr>
          <a:xfrm>
            <a:off x="7999415" y="0"/>
            <a:ext cx="3668790" cy="6858000"/>
          </a:xfrm>
          <a:prstGeom prst="rect">
            <a:avLst/>
          </a:prstGeom>
        </p:spPr>
      </p:pic>
      <p:pic>
        <p:nvPicPr>
          <p:cNvPr id="11" name="Picture 10"/>
          <p:cNvPicPr>
            <a:picLocks noChangeAspect="1"/>
          </p:cNvPicPr>
          <p:nvPr/>
        </p:nvPicPr>
        <p:blipFill rotWithShape="1">
          <a:blip r:embed="rId3"/>
          <a:srcRect b="13559"/>
          <a:stretch/>
        </p:blipFill>
        <p:spPr>
          <a:xfrm>
            <a:off x="15974" y="1"/>
            <a:ext cx="3899815" cy="4908884"/>
          </a:xfrm>
          <a:prstGeom prst="rect">
            <a:avLst/>
          </a:prstGeom>
        </p:spPr>
      </p:pic>
      <p:sp>
        <p:nvSpPr>
          <p:cNvPr id="3" name="TextBox 2"/>
          <p:cNvSpPr txBox="1"/>
          <p:nvPr/>
        </p:nvSpPr>
        <p:spPr>
          <a:xfrm>
            <a:off x="4074695" y="1853754"/>
            <a:ext cx="3609473" cy="4247317"/>
          </a:xfrm>
          <a:prstGeom prst="rect">
            <a:avLst/>
          </a:prstGeom>
          <a:noFill/>
        </p:spPr>
        <p:txBody>
          <a:bodyPr wrap="square" rtlCol="0">
            <a:spAutoFit/>
          </a:bodyPr>
          <a:lstStyle/>
          <a:p>
            <a:r>
              <a:rPr lang="en-US" dirty="0"/>
              <a:t>Pendant Mask</a:t>
            </a:r>
          </a:p>
          <a:p>
            <a:r>
              <a:rPr lang="en-US" dirty="0"/>
              <a:t>16</a:t>
            </a:r>
            <a:r>
              <a:rPr lang="en-US" baseline="30000" dirty="0"/>
              <a:t>th</a:t>
            </a:r>
            <a:r>
              <a:rPr lang="en-US" dirty="0"/>
              <a:t> century, Benin Empire, Edo peoples, present-day Nigeria</a:t>
            </a:r>
          </a:p>
          <a:p>
            <a:endParaRPr lang="en-US" dirty="0"/>
          </a:p>
          <a:p>
            <a:r>
              <a:rPr lang="en-US" dirty="0"/>
              <a:t>This pendant mask was created in the 16</a:t>
            </a:r>
            <a:r>
              <a:rPr lang="en-US" baseline="30000" dirty="0"/>
              <a:t>th</a:t>
            </a:r>
            <a:r>
              <a:rPr lang="en-US" dirty="0"/>
              <a:t> century for an Oba, king, named </a:t>
            </a:r>
            <a:r>
              <a:rPr lang="en-US" dirty="0" err="1"/>
              <a:t>Esigie</a:t>
            </a:r>
            <a:r>
              <a:rPr lang="en-US" dirty="0"/>
              <a:t>, in honor of his mother </a:t>
            </a:r>
            <a:r>
              <a:rPr lang="en-US" dirty="0" err="1"/>
              <a:t>Idia</a:t>
            </a:r>
            <a:r>
              <a:rPr lang="en-US" dirty="0"/>
              <a:t>.  She has a choker/necklace and crown with Portuguese figures and mudfish.  The 4 marks on either side of her forehead are scarification marks and the number indicates her female gender.</a:t>
            </a:r>
          </a:p>
        </p:txBody>
      </p:sp>
    </p:spTree>
    <p:extLst>
      <p:ext uri="{BB962C8B-B14F-4D97-AF65-F5344CB8AC3E}">
        <p14:creationId xmlns:p14="http://schemas.microsoft.com/office/powerpoint/2010/main" val="182549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442" y="155444"/>
            <a:ext cx="9291215" cy="1049235"/>
          </a:xfrm>
        </p:spPr>
        <p:txBody>
          <a:bodyPr/>
          <a:lstStyle/>
          <a:p>
            <a:r>
              <a:rPr lang="en-US" dirty="0"/>
              <a:t>Image D</a:t>
            </a:r>
          </a:p>
        </p:txBody>
      </p:sp>
      <p:pic>
        <p:nvPicPr>
          <p:cNvPr id="9" name="Picture 8"/>
          <p:cNvPicPr>
            <a:picLocks noChangeAspect="1"/>
          </p:cNvPicPr>
          <p:nvPr/>
        </p:nvPicPr>
        <p:blipFill>
          <a:blip r:embed="rId2"/>
          <a:stretch>
            <a:fillRect/>
          </a:stretch>
        </p:blipFill>
        <p:spPr>
          <a:xfrm>
            <a:off x="10114847" y="3801977"/>
            <a:ext cx="1911494" cy="2366211"/>
          </a:xfrm>
          <a:prstGeom prst="rect">
            <a:avLst/>
          </a:prstGeom>
        </p:spPr>
      </p:pic>
      <p:pic>
        <p:nvPicPr>
          <p:cNvPr id="11" name="Picture 10"/>
          <p:cNvPicPr>
            <a:picLocks noChangeAspect="1"/>
          </p:cNvPicPr>
          <p:nvPr/>
        </p:nvPicPr>
        <p:blipFill>
          <a:blip r:embed="rId3"/>
          <a:stretch>
            <a:fillRect/>
          </a:stretch>
        </p:blipFill>
        <p:spPr>
          <a:xfrm>
            <a:off x="184981" y="202720"/>
            <a:ext cx="5191850" cy="4601217"/>
          </a:xfrm>
          <a:prstGeom prst="rect">
            <a:avLst/>
          </a:prstGeom>
        </p:spPr>
      </p:pic>
      <p:sp>
        <p:nvSpPr>
          <p:cNvPr id="12" name="TextBox 11"/>
          <p:cNvSpPr txBox="1"/>
          <p:nvPr/>
        </p:nvSpPr>
        <p:spPr>
          <a:xfrm>
            <a:off x="5630779" y="1042737"/>
            <a:ext cx="6395562" cy="646331"/>
          </a:xfrm>
          <a:prstGeom prst="rect">
            <a:avLst/>
          </a:prstGeom>
          <a:noFill/>
        </p:spPr>
        <p:txBody>
          <a:bodyPr wrap="square" rtlCol="0">
            <a:spAutoFit/>
          </a:bodyPr>
          <a:lstStyle/>
          <a:p>
            <a:r>
              <a:rPr lang="en-US" dirty="0"/>
              <a:t>13</a:t>
            </a:r>
            <a:r>
              <a:rPr lang="en-US" baseline="30000" dirty="0"/>
              <a:t>th</a:t>
            </a:r>
            <a:r>
              <a:rPr lang="en-US" dirty="0"/>
              <a:t> Century, about 1235, made of Terracotta</a:t>
            </a:r>
          </a:p>
          <a:p>
            <a:r>
              <a:rPr lang="en-US" dirty="0"/>
              <a:t>Mali empire (present day Niger)</a:t>
            </a:r>
          </a:p>
        </p:txBody>
      </p:sp>
      <p:sp>
        <p:nvSpPr>
          <p:cNvPr id="13" name="TextBox 12"/>
          <p:cNvSpPr txBox="1"/>
          <p:nvPr/>
        </p:nvSpPr>
        <p:spPr>
          <a:xfrm>
            <a:off x="5630779" y="2197768"/>
            <a:ext cx="4203032" cy="2308324"/>
          </a:xfrm>
          <a:prstGeom prst="rect">
            <a:avLst/>
          </a:prstGeom>
          <a:noFill/>
        </p:spPr>
        <p:txBody>
          <a:bodyPr wrap="square" rtlCol="0">
            <a:spAutoFit/>
          </a:bodyPr>
          <a:lstStyle/>
          <a:p>
            <a:r>
              <a:rPr lang="en-US" dirty="0"/>
              <a:t>The terracotta figures associated with this civilization represent men and women doing a variety of things.</a:t>
            </a:r>
          </a:p>
          <a:p>
            <a:endParaRPr lang="en-US" dirty="0"/>
          </a:p>
          <a:p>
            <a:r>
              <a:rPr lang="en-US" dirty="0"/>
              <a:t>Artists modeled these types of figures by hand and the variety of different types, people, and images depicted show the freedom the artists had.</a:t>
            </a:r>
          </a:p>
        </p:txBody>
      </p:sp>
    </p:spTree>
    <p:extLst>
      <p:ext uri="{BB962C8B-B14F-4D97-AF65-F5344CB8AC3E}">
        <p14:creationId xmlns:p14="http://schemas.microsoft.com/office/powerpoint/2010/main" val="253786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E</a:t>
            </a:r>
          </a:p>
        </p:txBody>
      </p:sp>
      <p:grpSp>
        <p:nvGrpSpPr>
          <p:cNvPr id="3" name="Group 2"/>
          <p:cNvGrpSpPr/>
          <p:nvPr/>
        </p:nvGrpSpPr>
        <p:grpSpPr>
          <a:xfrm>
            <a:off x="324354" y="3668631"/>
            <a:ext cx="11545664" cy="2516605"/>
            <a:chOff x="552543" y="2170698"/>
            <a:chExt cx="11545664" cy="2516605"/>
          </a:xfrm>
        </p:grpSpPr>
        <p:pic>
          <p:nvPicPr>
            <p:cNvPr id="4" name="Picture 6" descr="Lost wax cast geometric goldweight (?)/finger-ring (?), in brass, in the form of a solid band decorated on the exterior with incised symmetrical line patte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661" y="2176463"/>
              <a:ext cx="28956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st wax cast geometric gold-weight, in brass, in the form of a thin rectangular-shaped base decorated with a central raised motif of two confronted crescents flanked on two sides by 7-toothed comb mot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261" y="2176463"/>
              <a:ext cx="3261946" cy="2510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Lost wax cast geometric gold-weight, in brass, in the form of a square-based 7-stepped pyram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715" y="2170698"/>
              <a:ext cx="3275946" cy="2510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Lost wax cast geometric gold-weight, in brass, in the form of an open-work square comprised of four 3-stepped pyramids which are conjoined at two corners each.  There are flat coiled discs on each of the pyramid apexs and at the intersections where the 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43" y="2170699"/>
              <a:ext cx="2126171" cy="251084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89811" y="1613124"/>
            <a:ext cx="10876547" cy="2031325"/>
          </a:xfrm>
          <a:prstGeom prst="rect">
            <a:avLst/>
          </a:prstGeom>
          <a:noFill/>
        </p:spPr>
        <p:txBody>
          <a:bodyPr wrap="square" rtlCol="0">
            <a:spAutoFit/>
          </a:bodyPr>
          <a:lstStyle/>
          <a:p>
            <a:r>
              <a:rPr lang="en-US" dirty="0"/>
              <a:t>Gold-Weights of various shapes and sizes</a:t>
            </a:r>
          </a:p>
          <a:p>
            <a:r>
              <a:rPr lang="en-US" dirty="0"/>
              <a:t>About 1700, made of brass by the Asante, Akan peoples, Present-day Ghana</a:t>
            </a:r>
          </a:p>
          <a:p>
            <a:endParaRPr lang="en-US" dirty="0"/>
          </a:p>
          <a:p>
            <a:r>
              <a:rPr lang="en-US" dirty="0"/>
              <a:t>Gold was a natural resource in many parts of West Africa, hence its nickname “Gold Coast” by Europeans.  These small figures were created with brass and served as the first gold-weighing system for the trade at the time.  The Europeans, mainly Portuguese, traded various items like guns for gold.  The weights were used to ensure fair trades and measure the weight of gold being traded.</a:t>
            </a:r>
          </a:p>
        </p:txBody>
      </p:sp>
    </p:spTree>
    <p:extLst>
      <p:ext uri="{BB962C8B-B14F-4D97-AF65-F5344CB8AC3E}">
        <p14:creationId xmlns:p14="http://schemas.microsoft.com/office/powerpoint/2010/main" val="162954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mean “pop-Up”?</a:t>
            </a:r>
          </a:p>
        </p:txBody>
      </p:sp>
      <p:sp>
        <p:nvSpPr>
          <p:cNvPr id="3" name="Content Placeholder 2"/>
          <p:cNvSpPr>
            <a:spLocks noGrp="1"/>
          </p:cNvSpPr>
          <p:nvPr>
            <p:ph idx="1"/>
          </p:nvPr>
        </p:nvSpPr>
        <p:spPr/>
        <p:txBody>
          <a:bodyPr/>
          <a:lstStyle/>
          <a:p>
            <a:r>
              <a:rPr lang="en-US" dirty="0"/>
              <a:t>Something that comes for only a short time and then it’s gone.</a:t>
            </a:r>
            <a:br>
              <a:rPr lang="en-US" dirty="0"/>
            </a:br>
            <a:endParaRPr lang="en-US" dirty="0"/>
          </a:p>
          <a:p>
            <a:r>
              <a:rPr lang="en-US" dirty="0"/>
              <a:t>Think of the onomatopoeia “Pop” (very sudden, big impact, but then it ends)</a:t>
            </a:r>
            <a:br>
              <a:rPr lang="en-US" dirty="0"/>
            </a:br>
            <a:endParaRPr lang="en-US" dirty="0"/>
          </a:p>
          <a:p>
            <a:r>
              <a:rPr lang="en-US" dirty="0"/>
              <a:t>You can pop-up and scare someone. </a:t>
            </a:r>
            <a:r>
              <a:rPr lang="en-US" dirty="0">
                <a:sym typeface="Wingdings" panose="05000000000000000000" pitchFamily="2" charset="2"/>
              </a:rPr>
              <a:t> it happens very quickly</a:t>
            </a:r>
          </a:p>
          <a:p>
            <a:r>
              <a:rPr lang="en-US" dirty="0">
                <a:sym typeface="Wingdings" panose="05000000000000000000" pitchFamily="2" charset="2"/>
              </a:rPr>
              <a:t>You can pop-in and visit someone  it is unannounced, happens randomly</a:t>
            </a:r>
            <a:endParaRPr lang="en-US" dirty="0"/>
          </a:p>
        </p:txBody>
      </p:sp>
    </p:spTree>
    <p:extLst>
      <p:ext uri="{BB962C8B-B14F-4D97-AF65-F5344CB8AC3E}">
        <p14:creationId xmlns:p14="http://schemas.microsoft.com/office/powerpoint/2010/main" val="179901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Pop-up Book</a:t>
            </a:r>
          </a:p>
        </p:txBody>
      </p:sp>
      <p:pic>
        <p:nvPicPr>
          <p:cNvPr id="2050" name="Picture 2" descr="http://cdn.trendhunterstatic.com/phpthumbnails/7/7224/7224_1_8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1866900"/>
            <a:ext cx="40005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6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Pop-up Office</a:t>
            </a:r>
          </a:p>
        </p:txBody>
      </p:sp>
      <p:pic>
        <p:nvPicPr>
          <p:cNvPr id="1026" name="Picture 2" descr="http://cdn.trendhunterstatic.com/phpthumbnails/16/16569/16569_1_8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744" y="164636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Pop-up Store</a:t>
            </a:r>
          </a:p>
        </p:txBody>
      </p:sp>
      <p:pic>
        <p:nvPicPr>
          <p:cNvPr id="2052" name="Picture 4" descr="http://static1.businessinsider.com/image/4dbaf6ac4bd7c8a033280000-1200/illy-created-a-store-out-of-a-crate-it-unfolded-on-all-four-sides-to-reveal-a-fully-furnished-living-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1628775"/>
            <a:ext cx="56197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3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pop-Up Museum?</a:t>
            </a:r>
          </a:p>
        </p:txBody>
      </p:sp>
      <p:sp>
        <p:nvSpPr>
          <p:cNvPr id="3" name="Content Placeholder 2"/>
          <p:cNvSpPr>
            <a:spLocks noGrp="1"/>
          </p:cNvSpPr>
          <p:nvPr>
            <p:ph idx="1"/>
          </p:nvPr>
        </p:nvSpPr>
        <p:spPr/>
        <p:txBody>
          <a:bodyPr/>
          <a:lstStyle/>
          <a:p>
            <a:r>
              <a:rPr lang="en-US" dirty="0"/>
              <a:t>A space where artifacts “pop-up” and are available for a short time.  Soon they will be gone.</a:t>
            </a:r>
            <a:br>
              <a:rPr lang="en-US" dirty="0"/>
            </a:br>
            <a:endParaRPr lang="en-US" dirty="0"/>
          </a:p>
          <a:p>
            <a:r>
              <a:rPr lang="en-US" dirty="0"/>
              <a:t>Available space? Parts of the walls and windows!</a:t>
            </a:r>
            <a:br>
              <a:rPr lang="en-US" dirty="0"/>
            </a:br>
            <a:endParaRPr lang="en-US" dirty="0"/>
          </a:p>
          <a:p>
            <a:r>
              <a:rPr lang="en-US" dirty="0"/>
              <a:t>Our Pop-Up Museum topic: Pre-Colonial Africa Artifacts</a:t>
            </a:r>
          </a:p>
        </p:txBody>
      </p:sp>
    </p:spTree>
    <p:extLst>
      <p:ext uri="{BB962C8B-B14F-4D97-AF65-F5344CB8AC3E}">
        <p14:creationId xmlns:p14="http://schemas.microsoft.com/office/powerpoint/2010/main" val="329723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be doing?</a:t>
            </a:r>
          </a:p>
        </p:txBody>
      </p:sp>
      <p:sp>
        <p:nvSpPr>
          <p:cNvPr id="3" name="Content Placeholder 2"/>
          <p:cNvSpPr>
            <a:spLocks noGrp="1"/>
          </p:cNvSpPr>
          <p:nvPr>
            <p:ph idx="1"/>
          </p:nvPr>
        </p:nvSpPr>
        <p:spPr/>
        <p:txBody>
          <a:bodyPr/>
          <a:lstStyle/>
          <a:p>
            <a:r>
              <a:rPr lang="en-US" dirty="0"/>
              <a:t>Take your artifact analysis organizer to your designate image.</a:t>
            </a:r>
          </a:p>
          <a:p>
            <a:r>
              <a:rPr lang="en-US" dirty="0"/>
              <a:t>Examine the image.  Read captions and context.</a:t>
            </a:r>
          </a:p>
          <a:p>
            <a:r>
              <a:rPr lang="en-US" dirty="0"/>
              <a:t>Look at prompt, questions on sheet.  Discuss with classmates. Record your ideas.</a:t>
            </a:r>
          </a:p>
          <a:p>
            <a:r>
              <a:rPr lang="en-US" dirty="0"/>
              <a:t>Move clockwise at my instruction.</a:t>
            </a:r>
          </a:p>
          <a:p>
            <a:r>
              <a:rPr lang="en-US" dirty="0"/>
              <a:t>Time at each station: we will start with 4-5 minutes per station.</a:t>
            </a:r>
          </a:p>
        </p:txBody>
      </p:sp>
    </p:spTree>
    <p:extLst>
      <p:ext uri="{BB962C8B-B14F-4D97-AF65-F5344CB8AC3E}">
        <p14:creationId xmlns:p14="http://schemas.microsoft.com/office/powerpoint/2010/main" val="413931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pre-colonial African artifacts show us about their culture?</a:t>
            </a:r>
          </a:p>
        </p:txBody>
      </p:sp>
      <p:sp>
        <p:nvSpPr>
          <p:cNvPr id="3" name="Text Placeholder 2"/>
          <p:cNvSpPr>
            <a:spLocks noGrp="1"/>
          </p:cNvSpPr>
          <p:nvPr>
            <p:ph type="body" idx="1"/>
          </p:nvPr>
        </p:nvSpPr>
        <p:spPr/>
        <p:txBody>
          <a:bodyPr/>
          <a:lstStyle/>
          <a:p>
            <a:r>
              <a:rPr lang="en-US" dirty="0"/>
              <a:t>(Our Essential Question)</a:t>
            </a:r>
          </a:p>
        </p:txBody>
      </p:sp>
    </p:spTree>
    <p:extLst>
      <p:ext uri="{BB962C8B-B14F-4D97-AF65-F5344CB8AC3E}">
        <p14:creationId xmlns:p14="http://schemas.microsoft.com/office/powerpoint/2010/main" val="177029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19"/>
            <a:ext cx="8114452" cy="1049235"/>
          </a:xfrm>
        </p:spPr>
        <p:txBody>
          <a:bodyPr/>
          <a:lstStyle/>
          <a:p>
            <a:r>
              <a:rPr lang="en-US" dirty="0"/>
              <a:t>Example</a:t>
            </a:r>
          </a:p>
        </p:txBody>
      </p:sp>
      <p:sp>
        <p:nvSpPr>
          <p:cNvPr id="3" name="Content Placeholder 2"/>
          <p:cNvSpPr>
            <a:spLocks noGrp="1"/>
          </p:cNvSpPr>
          <p:nvPr>
            <p:ph idx="1"/>
          </p:nvPr>
        </p:nvSpPr>
        <p:spPr>
          <a:xfrm>
            <a:off x="1451579" y="1853754"/>
            <a:ext cx="4940430" cy="3450613"/>
          </a:xfrm>
        </p:spPr>
        <p:txBody>
          <a:bodyPr/>
          <a:lstStyle/>
          <a:p>
            <a:pPr marL="0" indent="0" algn="r">
              <a:buNone/>
            </a:pPr>
            <a:r>
              <a:rPr lang="en-US" dirty="0"/>
              <a:t>Head of an Oba, from Benin (about 1550, present day Nigeria)</a:t>
            </a:r>
          </a:p>
        </p:txBody>
      </p:sp>
      <p:pic>
        <p:nvPicPr>
          <p:cNvPr id="5" name="Picture 4"/>
          <p:cNvPicPr>
            <a:picLocks noChangeAspect="1"/>
          </p:cNvPicPr>
          <p:nvPr/>
        </p:nvPicPr>
        <p:blipFill>
          <a:blip r:embed="rId2"/>
          <a:stretch>
            <a:fillRect/>
          </a:stretch>
        </p:blipFill>
        <p:spPr>
          <a:xfrm>
            <a:off x="6506308" y="70338"/>
            <a:ext cx="5583943" cy="6070164"/>
          </a:xfrm>
          <a:prstGeom prst="rect">
            <a:avLst/>
          </a:prstGeom>
        </p:spPr>
      </p:pic>
      <p:sp>
        <p:nvSpPr>
          <p:cNvPr id="6" name="TextBox 5"/>
          <p:cNvSpPr txBox="1"/>
          <p:nvPr/>
        </p:nvSpPr>
        <p:spPr>
          <a:xfrm>
            <a:off x="385011" y="3128211"/>
            <a:ext cx="5855368" cy="2308324"/>
          </a:xfrm>
          <a:prstGeom prst="rect">
            <a:avLst/>
          </a:prstGeom>
          <a:noFill/>
        </p:spPr>
        <p:txBody>
          <a:bodyPr wrap="square" rtlCol="0">
            <a:spAutoFit/>
          </a:bodyPr>
          <a:lstStyle/>
          <a:p>
            <a:r>
              <a:rPr lang="en-US" u="sng" dirty="0"/>
              <a:t>Context</a:t>
            </a:r>
            <a:r>
              <a:rPr lang="en-US" dirty="0"/>
              <a:t>: Cast brass heads, replicas, of </a:t>
            </a:r>
            <a:r>
              <a:rPr lang="en-US" dirty="0" err="1"/>
              <a:t>Obas</a:t>
            </a:r>
            <a:r>
              <a:rPr lang="en-US" dirty="0"/>
              <a:t>, the leaders or kings, were ordered by the kings of Benin to be placed on royal ancestor altars.  The </a:t>
            </a:r>
            <a:r>
              <a:rPr lang="en-US" dirty="0" err="1"/>
              <a:t>Obas</a:t>
            </a:r>
            <a:r>
              <a:rPr lang="en-US" dirty="0"/>
              <a:t> were considered to be partially divine (god-like).  When they came to the throne, one of the first things they had to do was create an altar honoring the previous Oba/King.  Iron (type of metal used) was thought to represent unstoppable strength.</a:t>
            </a:r>
          </a:p>
        </p:txBody>
      </p:sp>
    </p:spTree>
    <p:extLst>
      <p:ext uri="{BB962C8B-B14F-4D97-AF65-F5344CB8AC3E}">
        <p14:creationId xmlns:p14="http://schemas.microsoft.com/office/powerpoint/2010/main" val="41877981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1299</TotalTime>
  <Words>695</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Rockwell</vt:lpstr>
      <vt:lpstr>Wingdings</vt:lpstr>
      <vt:lpstr>Gallery</vt:lpstr>
      <vt:lpstr>Pop-Up Museum</vt:lpstr>
      <vt:lpstr>What do you mean “pop-Up”?</vt:lpstr>
      <vt:lpstr>Pop-up Book</vt:lpstr>
      <vt:lpstr>Pop-up Office</vt:lpstr>
      <vt:lpstr>Pop-up Store</vt:lpstr>
      <vt:lpstr>What is a pop-Up Museum?</vt:lpstr>
      <vt:lpstr>What will you be doing?</vt:lpstr>
      <vt:lpstr>What do pre-colonial African artifacts show us about their culture?</vt:lpstr>
      <vt:lpstr>Example</vt:lpstr>
      <vt:lpstr>Artifacts</vt:lpstr>
      <vt:lpstr>Image A</vt:lpstr>
      <vt:lpstr>Image B</vt:lpstr>
      <vt:lpstr>Image C</vt:lpstr>
      <vt:lpstr>Image D</vt:lpstr>
      <vt:lpstr>Image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Pop-Up Museum</dc:title>
  <dc:creator>Hannah Thornton</dc:creator>
  <cp:lastModifiedBy>Hannah Thornton</cp:lastModifiedBy>
  <cp:revision>23</cp:revision>
  <dcterms:created xsi:type="dcterms:W3CDTF">2017-04-01T22:32:28Z</dcterms:created>
  <dcterms:modified xsi:type="dcterms:W3CDTF">2017-04-02T20:12:03Z</dcterms:modified>
</cp:coreProperties>
</file>