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9"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4" d="100"/>
          <a:sy n="74"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5ED1D3-99C5-4D38-AA2F-4241B3F84A83}"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87166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ED1D3-99C5-4D38-AA2F-4241B3F84A83}"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287801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ED1D3-99C5-4D38-AA2F-4241B3F84A83}"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10152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ED1D3-99C5-4D38-AA2F-4241B3F84A83}"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78515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ED1D3-99C5-4D38-AA2F-4241B3F84A83}"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167013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5ED1D3-99C5-4D38-AA2F-4241B3F84A83}"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239253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5ED1D3-99C5-4D38-AA2F-4241B3F84A83}"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349556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5ED1D3-99C5-4D38-AA2F-4241B3F84A83}"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377337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ED1D3-99C5-4D38-AA2F-4241B3F84A83}"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263208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5ED1D3-99C5-4D38-AA2F-4241B3F84A83}"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413841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5ED1D3-99C5-4D38-AA2F-4241B3F84A83}"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6BFFB-CCFE-4213-92CC-814E443735E7}" type="slidenum">
              <a:rPr lang="en-US" smtClean="0"/>
              <a:t>‹#›</a:t>
            </a:fld>
            <a:endParaRPr lang="en-US"/>
          </a:p>
        </p:txBody>
      </p:sp>
    </p:spTree>
    <p:extLst>
      <p:ext uri="{BB962C8B-B14F-4D97-AF65-F5344CB8AC3E}">
        <p14:creationId xmlns:p14="http://schemas.microsoft.com/office/powerpoint/2010/main" val="52624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ED1D3-99C5-4D38-AA2F-4241B3F84A83}"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6BFFB-CCFE-4213-92CC-814E443735E7}" type="slidenum">
              <a:rPr lang="en-US" smtClean="0"/>
              <a:t>‹#›</a:t>
            </a:fld>
            <a:endParaRPr lang="en-US"/>
          </a:p>
        </p:txBody>
      </p:sp>
    </p:spTree>
    <p:extLst>
      <p:ext uri="{BB962C8B-B14F-4D97-AF65-F5344CB8AC3E}">
        <p14:creationId xmlns:p14="http://schemas.microsoft.com/office/powerpoint/2010/main" val="68957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5439"/>
          <a:stretch/>
        </p:blipFill>
        <p:spPr>
          <a:xfrm>
            <a:off x="422052" y="94043"/>
            <a:ext cx="5372100" cy="196443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45439"/>
          <a:stretch/>
        </p:blipFill>
        <p:spPr>
          <a:xfrm>
            <a:off x="6704795" y="94043"/>
            <a:ext cx="5372100" cy="196443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45439"/>
          <a:stretch/>
        </p:blipFill>
        <p:spPr>
          <a:xfrm>
            <a:off x="422052" y="2577519"/>
            <a:ext cx="5372100" cy="1964431"/>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45439"/>
          <a:stretch/>
        </p:blipFill>
        <p:spPr>
          <a:xfrm>
            <a:off x="6704795" y="2577519"/>
            <a:ext cx="5372100" cy="1964431"/>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45439"/>
          <a:stretch/>
        </p:blipFill>
        <p:spPr>
          <a:xfrm>
            <a:off x="422052" y="4713265"/>
            <a:ext cx="5372100" cy="1964431"/>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45439"/>
          <a:stretch/>
        </p:blipFill>
        <p:spPr>
          <a:xfrm>
            <a:off x="6704795" y="4713265"/>
            <a:ext cx="5372100" cy="1964431"/>
          </a:xfrm>
          <a:prstGeom prst="rect">
            <a:avLst/>
          </a:prstGeom>
        </p:spPr>
      </p:pic>
    </p:spTree>
    <p:extLst>
      <p:ext uri="{BB962C8B-B14F-4D97-AF65-F5344CB8AC3E}">
        <p14:creationId xmlns:p14="http://schemas.microsoft.com/office/powerpoint/2010/main" val="13995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4" y="592786"/>
            <a:ext cx="3975100" cy="508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52" y="463639"/>
            <a:ext cx="5874376" cy="5639401"/>
          </a:xfrm>
          <a:prstGeom prst="rect">
            <a:avLst/>
          </a:prstGeom>
        </p:spPr>
      </p:pic>
    </p:spTree>
    <p:extLst>
      <p:ext uri="{BB962C8B-B14F-4D97-AF65-F5344CB8AC3E}">
        <p14:creationId xmlns:p14="http://schemas.microsoft.com/office/powerpoint/2010/main" val="56394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4" y="592786"/>
            <a:ext cx="3975100" cy="508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52" y="463639"/>
            <a:ext cx="5874376" cy="5639401"/>
          </a:xfrm>
          <a:prstGeom prst="rect">
            <a:avLst/>
          </a:prstGeom>
        </p:spPr>
      </p:pic>
    </p:spTree>
    <p:extLst>
      <p:ext uri="{BB962C8B-B14F-4D97-AF65-F5344CB8AC3E}">
        <p14:creationId xmlns:p14="http://schemas.microsoft.com/office/powerpoint/2010/main" val="197544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4" y="592786"/>
            <a:ext cx="3975100" cy="508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52" y="463639"/>
            <a:ext cx="5874376" cy="5639401"/>
          </a:xfrm>
          <a:prstGeom prst="rect">
            <a:avLst/>
          </a:prstGeom>
        </p:spPr>
      </p:pic>
    </p:spTree>
    <p:extLst>
      <p:ext uri="{BB962C8B-B14F-4D97-AF65-F5344CB8AC3E}">
        <p14:creationId xmlns:p14="http://schemas.microsoft.com/office/powerpoint/2010/main" val="372969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05" y="618186"/>
            <a:ext cx="5260011" cy="6149662"/>
          </a:xfrm>
          <a:prstGeom prst="rect">
            <a:avLst/>
          </a:prstGeom>
        </p:spPr>
      </p:pic>
      <p:sp>
        <p:nvSpPr>
          <p:cNvPr id="3" name="TextBox 2"/>
          <p:cNvSpPr txBox="1"/>
          <p:nvPr/>
        </p:nvSpPr>
        <p:spPr>
          <a:xfrm>
            <a:off x="257577" y="218941"/>
            <a:ext cx="4997003" cy="369332"/>
          </a:xfrm>
          <a:prstGeom prst="rect">
            <a:avLst/>
          </a:prstGeom>
          <a:noFill/>
        </p:spPr>
        <p:txBody>
          <a:bodyPr wrap="square" rtlCol="0">
            <a:spAutoFit/>
          </a:bodyPr>
          <a:lstStyle/>
          <a:p>
            <a:pPr algn="ctr"/>
            <a:r>
              <a:rPr lang="en-US" dirty="0"/>
              <a:t>Image taken of found object: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884" y="618186"/>
            <a:ext cx="5260011" cy="6149662"/>
          </a:xfrm>
          <a:prstGeom prst="rect">
            <a:avLst/>
          </a:prstGeom>
        </p:spPr>
      </p:pic>
      <p:sp>
        <p:nvSpPr>
          <p:cNvPr id="5" name="TextBox 4"/>
          <p:cNvSpPr txBox="1"/>
          <p:nvPr/>
        </p:nvSpPr>
        <p:spPr>
          <a:xfrm>
            <a:off x="5909256" y="218941"/>
            <a:ext cx="4997003" cy="369332"/>
          </a:xfrm>
          <a:prstGeom prst="rect">
            <a:avLst/>
          </a:prstGeom>
          <a:noFill/>
        </p:spPr>
        <p:txBody>
          <a:bodyPr wrap="square" rtlCol="0">
            <a:spAutoFit/>
          </a:bodyPr>
          <a:lstStyle/>
          <a:p>
            <a:pPr algn="ctr"/>
            <a:r>
              <a:rPr lang="en-US" dirty="0"/>
              <a:t>Image taken of found object:</a:t>
            </a:r>
          </a:p>
        </p:txBody>
      </p:sp>
    </p:spTree>
    <p:extLst>
      <p:ext uri="{BB962C8B-B14F-4D97-AF65-F5344CB8AC3E}">
        <p14:creationId xmlns:p14="http://schemas.microsoft.com/office/powerpoint/2010/main" val="16388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05" y="618186"/>
            <a:ext cx="5260011" cy="6149662"/>
          </a:xfrm>
          <a:prstGeom prst="rect">
            <a:avLst/>
          </a:prstGeom>
        </p:spPr>
      </p:pic>
      <p:sp>
        <p:nvSpPr>
          <p:cNvPr id="3" name="TextBox 2"/>
          <p:cNvSpPr txBox="1"/>
          <p:nvPr/>
        </p:nvSpPr>
        <p:spPr>
          <a:xfrm>
            <a:off x="257577" y="218941"/>
            <a:ext cx="4997003" cy="369332"/>
          </a:xfrm>
          <a:prstGeom prst="rect">
            <a:avLst/>
          </a:prstGeom>
          <a:noFill/>
        </p:spPr>
        <p:txBody>
          <a:bodyPr wrap="square" rtlCol="0">
            <a:spAutoFit/>
          </a:bodyPr>
          <a:lstStyle/>
          <a:p>
            <a:pPr algn="ctr"/>
            <a:r>
              <a:rPr lang="en-US" dirty="0"/>
              <a:t>Image taken of found object: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884" y="618186"/>
            <a:ext cx="5260011" cy="6149662"/>
          </a:xfrm>
          <a:prstGeom prst="rect">
            <a:avLst/>
          </a:prstGeom>
        </p:spPr>
      </p:pic>
      <p:sp>
        <p:nvSpPr>
          <p:cNvPr id="5" name="TextBox 4"/>
          <p:cNvSpPr txBox="1"/>
          <p:nvPr/>
        </p:nvSpPr>
        <p:spPr>
          <a:xfrm>
            <a:off x="5909256" y="218941"/>
            <a:ext cx="4997003" cy="369332"/>
          </a:xfrm>
          <a:prstGeom prst="rect">
            <a:avLst/>
          </a:prstGeom>
          <a:noFill/>
        </p:spPr>
        <p:txBody>
          <a:bodyPr wrap="square" rtlCol="0">
            <a:spAutoFit/>
          </a:bodyPr>
          <a:lstStyle/>
          <a:p>
            <a:pPr algn="ctr"/>
            <a:r>
              <a:rPr lang="en-US" dirty="0"/>
              <a:t>Image taken of found object:</a:t>
            </a:r>
          </a:p>
        </p:txBody>
      </p:sp>
    </p:spTree>
    <p:extLst>
      <p:ext uri="{BB962C8B-B14F-4D97-AF65-F5344CB8AC3E}">
        <p14:creationId xmlns:p14="http://schemas.microsoft.com/office/powerpoint/2010/main" val="234623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05" y="618186"/>
            <a:ext cx="5260011" cy="6149662"/>
          </a:xfrm>
          <a:prstGeom prst="rect">
            <a:avLst/>
          </a:prstGeom>
        </p:spPr>
      </p:pic>
      <p:sp>
        <p:nvSpPr>
          <p:cNvPr id="3" name="TextBox 2"/>
          <p:cNvSpPr txBox="1"/>
          <p:nvPr/>
        </p:nvSpPr>
        <p:spPr>
          <a:xfrm>
            <a:off x="257577" y="218941"/>
            <a:ext cx="4997003" cy="369332"/>
          </a:xfrm>
          <a:prstGeom prst="rect">
            <a:avLst/>
          </a:prstGeom>
          <a:noFill/>
        </p:spPr>
        <p:txBody>
          <a:bodyPr wrap="square" rtlCol="0">
            <a:spAutoFit/>
          </a:bodyPr>
          <a:lstStyle/>
          <a:p>
            <a:pPr algn="ctr"/>
            <a:r>
              <a:rPr lang="en-US" dirty="0"/>
              <a:t>Image taken of found object: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884" y="618186"/>
            <a:ext cx="5260011" cy="6149662"/>
          </a:xfrm>
          <a:prstGeom prst="rect">
            <a:avLst/>
          </a:prstGeom>
        </p:spPr>
      </p:pic>
      <p:sp>
        <p:nvSpPr>
          <p:cNvPr id="5" name="TextBox 4"/>
          <p:cNvSpPr txBox="1"/>
          <p:nvPr/>
        </p:nvSpPr>
        <p:spPr>
          <a:xfrm>
            <a:off x="5909256" y="218941"/>
            <a:ext cx="4997003" cy="369332"/>
          </a:xfrm>
          <a:prstGeom prst="rect">
            <a:avLst/>
          </a:prstGeom>
          <a:noFill/>
        </p:spPr>
        <p:txBody>
          <a:bodyPr wrap="square" rtlCol="0">
            <a:spAutoFit/>
          </a:bodyPr>
          <a:lstStyle/>
          <a:p>
            <a:pPr algn="ctr"/>
            <a:r>
              <a:rPr lang="en-US" dirty="0"/>
              <a:t>Image taken of found object:</a:t>
            </a:r>
          </a:p>
        </p:txBody>
      </p:sp>
    </p:spTree>
    <p:extLst>
      <p:ext uri="{BB962C8B-B14F-4D97-AF65-F5344CB8AC3E}">
        <p14:creationId xmlns:p14="http://schemas.microsoft.com/office/powerpoint/2010/main" val="375205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5" y="190068"/>
            <a:ext cx="5280339" cy="6254382"/>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074" y="190068"/>
            <a:ext cx="5280339" cy="6254382"/>
          </a:xfrm>
          <a:prstGeom prst="rect">
            <a:avLst/>
          </a:prstGeom>
        </p:spPr>
      </p:pic>
    </p:spTree>
    <p:extLst>
      <p:ext uri="{BB962C8B-B14F-4D97-AF65-F5344CB8AC3E}">
        <p14:creationId xmlns:p14="http://schemas.microsoft.com/office/powerpoint/2010/main" val="299879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5" y="190068"/>
            <a:ext cx="5280339" cy="6254382"/>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074" y="190068"/>
            <a:ext cx="5280339" cy="6254382"/>
          </a:xfrm>
          <a:prstGeom prst="rect">
            <a:avLst/>
          </a:prstGeom>
        </p:spPr>
      </p:pic>
    </p:spTree>
    <p:extLst>
      <p:ext uri="{BB962C8B-B14F-4D97-AF65-F5344CB8AC3E}">
        <p14:creationId xmlns:p14="http://schemas.microsoft.com/office/powerpoint/2010/main" val="2409166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5" y="190068"/>
            <a:ext cx="5280339" cy="6254382"/>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074" y="190068"/>
            <a:ext cx="5280339" cy="6254382"/>
          </a:xfrm>
          <a:prstGeom prst="rect">
            <a:avLst/>
          </a:prstGeom>
        </p:spPr>
      </p:pic>
    </p:spTree>
    <p:extLst>
      <p:ext uri="{BB962C8B-B14F-4D97-AF65-F5344CB8AC3E}">
        <p14:creationId xmlns:p14="http://schemas.microsoft.com/office/powerpoint/2010/main" val="73334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83930" y="1768431"/>
            <a:ext cx="6275620" cy="3164178"/>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654027" y="1768431"/>
            <a:ext cx="6275620" cy="316417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85049" y="1768431"/>
            <a:ext cx="6275620" cy="3164178"/>
          </a:xfrm>
          <a:prstGeom prst="rect">
            <a:avLst/>
          </a:prstGeom>
        </p:spPr>
      </p:pic>
    </p:spTree>
    <p:extLst>
      <p:ext uri="{BB962C8B-B14F-4D97-AF65-F5344CB8AC3E}">
        <p14:creationId xmlns:p14="http://schemas.microsoft.com/office/powerpoint/2010/main" val="406568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41907" y="1955978"/>
            <a:ext cx="6350000" cy="29718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095384" y="1955977"/>
            <a:ext cx="6350000" cy="29718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76739" y="1955977"/>
            <a:ext cx="6350000" cy="2971800"/>
          </a:xfrm>
          <a:prstGeom prst="rect">
            <a:avLst/>
          </a:prstGeom>
        </p:spPr>
      </p:pic>
    </p:spTree>
    <p:extLst>
      <p:ext uri="{BB962C8B-B14F-4D97-AF65-F5344CB8AC3E}">
        <p14:creationId xmlns:p14="http://schemas.microsoft.com/office/powerpoint/2010/main" val="290833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83930" y="1768431"/>
            <a:ext cx="6275620" cy="3164178"/>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654027" y="1768431"/>
            <a:ext cx="6275620" cy="316417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85049" y="1768431"/>
            <a:ext cx="6275620" cy="3164178"/>
          </a:xfrm>
          <a:prstGeom prst="rect">
            <a:avLst/>
          </a:prstGeom>
        </p:spPr>
      </p:pic>
    </p:spTree>
    <p:extLst>
      <p:ext uri="{BB962C8B-B14F-4D97-AF65-F5344CB8AC3E}">
        <p14:creationId xmlns:p14="http://schemas.microsoft.com/office/powerpoint/2010/main" val="3955044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8" y="0"/>
            <a:ext cx="5472448" cy="1325563"/>
          </a:xfrm>
        </p:spPr>
        <p:txBody>
          <a:bodyPr/>
          <a:lstStyle/>
          <a:p>
            <a:r>
              <a:rPr lang="en-US" dirty="0"/>
              <a:t>The Byzantine Herald</a:t>
            </a:r>
          </a:p>
        </p:txBody>
      </p:sp>
      <p:sp>
        <p:nvSpPr>
          <p:cNvPr id="3" name="Rectangle 2"/>
          <p:cNvSpPr/>
          <p:nvPr/>
        </p:nvSpPr>
        <p:spPr>
          <a:xfrm>
            <a:off x="155619" y="1188412"/>
            <a:ext cx="4390623" cy="5144998"/>
          </a:xfrm>
          <a:prstGeom prst="rect">
            <a:avLst/>
          </a:prstGeom>
        </p:spPr>
        <p:txBody>
          <a:bodyPr wrap="square">
            <a:spAutoFit/>
          </a:bodyPr>
          <a:lstStyle/>
          <a:p>
            <a:pPr algn="ctr">
              <a:spcAft>
                <a:spcPts val="1000"/>
              </a:spcAft>
            </a:pPr>
            <a:r>
              <a:rPr lang="en-US" sz="2000" b="1" i="0" u="sng" dirty="0">
                <a:solidFill>
                  <a:srgbClr val="565555"/>
                </a:solidFill>
                <a:effectLst/>
                <a:latin typeface="Gabriola" panose="04040605051002020D02" pitchFamily="82" charset="0"/>
              </a:rPr>
              <a:t>Byzantine Sports Beat</a:t>
            </a:r>
            <a:r>
              <a:rPr lang="en-US" sz="2000" b="0" i="0" dirty="0">
                <a:solidFill>
                  <a:srgbClr val="565555"/>
                </a:solidFill>
                <a:effectLst/>
                <a:latin typeface="Gabriola" panose="04040605051002020D02" pitchFamily="82" charset="0"/>
              </a:rPr>
              <a:t> </a:t>
            </a:r>
          </a:p>
          <a:p>
            <a:pPr>
              <a:spcAft>
                <a:spcPts val="1000"/>
              </a:spcAft>
            </a:pPr>
            <a:r>
              <a:rPr lang="en-US" sz="2000" b="0" i="0" dirty="0">
                <a:solidFill>
                  <a:srgbClr val="565555"/>
                </a:solidFill>
                <a:effectLst/>
                <a:latin typeface="Gabriola" panose="04040605051002020D02" pitchFamily="82" charset="0"/>
              </a:rPr>
              <a:t>    Yesterday was another full capacity day at the Hippodrome as 100,000 anxious fans packed the sporting arena to witness the chariot races.  As is customary, citizens of all classes received a free token to enjoy the games.  The crowd went wild when Emperor Justinian entered the stadium dressed in imperial robes and signaled the start of the races by dropping a white napkin.  Once again, the teams consisted of the Blues, Greens, Reds, and Whites who raced numerous exciting matches.  The Blues, wearing billowing garments, seemed larger than life.  All of the teams carried weapons under their clothes in case violence erupted.  Luckily, none did, and it was a relatively riot-free day in the Hippodrome with the Blues winning!</a:t>
            </a:r>
          </a:p>
        </p:txBody>
      </p:sp>
      <p:sp>
        <p:nvSpPr>
          <p:cNvPr id="4" name="Title 1"/>
          <p:cNvSpPr txBox="1">
            <a:spLocks/>
          </p:cNvSpPr>
          <p:nvPr/>
        </p:nvSpPr>
        <p:spPr>
          <a:xfrm>
            <a:off x="5628067" y="0"/>
            <a:ext cx="54724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The Byzantine Herald</a:t>
            </a:r>
            <a:endParaRPr lang="en-US" dirty="0"/>
          </a:p>
        </p:txBody>
      </p:sp>
      <p:sp>
        <p:nvSpPr>
          <p:cNvPr id="5" name="Rectangle 4"/>
          <p:cNvSpPr/>
          <p:nvPr/>
        </p:nvSpPr>
        <p:spPr>
          <a:xfrm>
            <a:off x="5809444" y="1188412"/>
            <a:ext cx="4390623" cy="5144998"/>
          </a:xfrm>
          <a:prstGeom prst="rect">
            <a:avLst/>
          </a:prstGeom>
        </p:spPr>
        <p:txBody>
          <a:bodyPr wrap="square">
            <a:spAutoFit/>
          </a:bodyPr>
          <a:lstStyle/>
          <a:p>
            <a:pPr algn="ctr">
              <a:spcAft>
                <a:spcPts val="1000"/>
              </a:spcAft>
            </a:pPr>
            <a:r>
              <a:rPr lang="en-US" sz="2000" b="1" i="0" u="sng" dirty="0">
                <a:solidFill>
                  <a:srgbClr val="565555"/>
                </a:solidFill>
                <a:effectLst/>
                <a:latin typeface="Gabriola" panose="04040605051002020D02" pitchFamily="82" charset="0"/>
              </a:rPr>
              <a:t>Byzantine Sports Beat</a:t>
            </a:r>
            <a:r>
              <a:rPr lang="en-US" sz="2000" b="0" i="0" dirty="0">
                <a:solidFill>
                  <a:srgbClr val="565555"/>
                </a:solidFill>
                <a:effectLst/>
                <a:latin typeface="Gabriola" panose="04040605051002020D02" pitchFamily="82" charset="0"/>
              </a:rPr>
              <a:t> </a:t>
            </a:r>
          </a:p>
          <a:p>
            <a:pPr>
              <a:spcAft>
                <a:spcPts val="1000"/>
              </a:spcAft>
            </a:pPr>
            <a:r>
              <a:rPr lang="en-US" sz="2000" b="0" i="0" dirty="0">
                <a:solidFill>
                  <a:srgbClr val="565555"/>
                </a:solidFill>
                <a:effectLst/>
                <a:latin typeface="Gabriola" panose="04040605051002020D02" pitchFamily="82" charset="0"/>
              </a:rPr>
              <a:t>    Yesterday was another full capacity day at the Hippodrome as 100,000 anxious fans packed the sporting arena to witness the chariot races.  As is customary, citizens of all classes received a free token to enjoy the games.  The crowd went wild when Emperor Justinian entered the stadium dressed in imperial robes and signaled the start of the races by dropping a white napkin.  Once again, the teams consisted of the Blues, Greens, Reds, and Whites who raced numerous exciting matches.  The Blues, wearing billowing garments, seemed larger than life.  All of the teams carried weapons under their clothes in case violence erupted.  Luckily, none did, and it was a relatively riot-free day in the Hippodrome with the Blues winning!</a:t>
            </a:r>
          </a:p>
        </p:txBody>
      </p:sp>
    </p:spTree>
    <p:extLst>
      <p:ext uri="{BB962C8B-B14F-4D97-AF65-F5344CB8AC3E}">
        <p14:creationId xmlns:p14="http://schemas.microsoft.com/office/powerpoint/2010/main" val="402227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8" y="0"/>
            <a:ext cx="5472448" cy="1325563"/>
          </a:xfrm>
        </p:spPr>
        <p:txBody>
          <a:bodyPr/>
          <a:lstStyle/>
          <a:p>
            <a:r>
              <a:rPr lang="en-US" dirty="0"/>
              <a:t>The Byzantine Herald</a:t>
            </a:r>
          </a:p>
        </p:txBody>
      </p:sp>
      <p:sp>
        <p:nvSpPr>
          <p:cNvPr id="3" name="Rectangle 2"/>
          <p:cNvSpPr/>
          <p:nvPr/>
        </p:nvSpPr>
        <p:spPr>
          <a:xfrm>
            <a:off x="155619" y="1188412"/>
            <a:ext cx="4390623" cy="5144998"/>
          </a:xfrm>
          <a:prstGeom prst="rect">
            <a:avLst/>
          </a:prstGeom>
        </p:spPr>
        <p:txBody>
          <a:bodyPr wrap="square">
            <a:spAutoFit/>
          </a:bodyPr>
          <a:lstStyle/>
          <a:p>
            <a:pPr algn="ctr">
              <a:spcAft>
                <a:spcPts val="1000"/>
              </a:spcAft>
            </a:pPr>
            <a:r>
              <a:rPr lang="en-US" sz="2000" b="1" i="0" u="sng" dirty="0">
                <a:solidFill>
                  <a:srgbClr val="565555"/>
                </a:solidFill>
                <a:effectLst/>
                <a:latin typeface="Gabriola" panose="04040605051002020D02" pitchFamily="82" charset="0"/>
              </a:rPr>
              <a:t>Byzantine Sports Beat</a:t>
            </a:r>
            <a:r>
              <a:rPr lang="en-US" sz="2000" b="0" i="0" dirty="0">
                <a:solidFill>
                  <a:srgbClr val="565555"/>
                </a:solidFill>
                <a:effectLst/>
                <a:latin typeface="Gabriola" panose="04040605051002020D02" pitchFamily="82" charset="0"/>
              </a:rPr>
              <a:t> </a:t>
            </a:r>
          </a:p>
          <a:p>
            <a:pPr>
              <a:spcAft>
                <a:spcPts val="1000"/>
              </a:spcAft>
            </a:pPr>
            <a:r>
              <a:rPr lang="en-US" sz="2000" b="0" i="0" dirty="0">
                <a:solidFill>
                  <a:srgbClr val="565555"/>
                </a:solidFill>
                <a:effectLst/>
                <a:latin typeface="Gabriola" panose="04040605051002020D02" pitchFamily="82" charset="0"/>
              </a:rPr>
              <a:t>    Yesterday was another full capacity day at the Hippodrome as 100,000 anxious fans packed the sporting arena to witness the chariot races.  As is customary, citizens of all classes received a free token to enjoy the games.  The crowd went wild when Emperor Justinian entered the stadium dressed in imperial robes and signaled the start of the races by dropping a white napkin.  Once again, the teams consisted of the Blues, Greens, Reds, and Whites who raced numerous exciting matches.  The Blues, wearing billowing garments, seemed larger than life.  All of the teams carried weapons under their clothes in case violence erupted.  Luckily, none did, and it was a relatively riot-free day in the Hippodrome with the Blues winning!</a:t>
            </a:r>
          </a:p>
        </p:txBody>
      </p:sp>
      <p:sp>
        <p:nvSpPr>
          <p:cNvPr id="4" name="Title 1"/>
          <p:cNvSpPr txBox="1">
            <a:spLocks/>
          </p:cNvSpPr>
          <p:nvPr/>
        </p:nvSpPr>
        <p:spPr>
          <a:xfrm>
            <a:off x="5628067" y="0"/>
            <a:ext cx="54724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The Byzantine Herald</a:t>
            </a:r>
            <a:endParaRPr lang="en-US" dirty="0"/>
          </a:p>
        </p:txBody>
      </p:sp>
      <p:sp>
        <p:nvSpPr>
          <p:cNvPr id="5" name="Rectangle 4"/>
          <p:cNvSpPr/>
          <p:nvPr/>
        </p:nvSpPr>
        <p:spPr>
          <a:xfrm>
            <a:off x="5809444" y="1188412"/>
            <a:ext cx="4390623" cy="5144998"/>
          </a:xfrm>
          <a:prstGeom prst="rect">
            <a:avLst/>
          </a:prstGeom>
        </p:spPr>
        <p:txBody>
          <a:bodyPr wrap="square">
            <a:spAutoFit/>
          </a:bodyPr>
          <a:lstStyle/>
          <a:p>
            <a:pPr algn="ctr">
              <a:spcAft>
                <a:spcPts val="1000"/>
              </a:spcAft>
            </a:pPr>
            <a:r>
              <a:rPr lang="en-US" sz="2000" b="1" i="0" u="sng" dirty="0">
                <a:solidFill>
                  <a:srgbClr val="565555"/>
                </a:solidFill>
                <a:effectLst/>
                <a:latin typeface="Gabriola" panose="04040605051002020D02" pitchFamily="82" charset="0"/>
              </a:rPr>
              <a:t>Byzantine Sports Beat</a:t>
            </a:r>
            <a:r>
              <a:rPr lang="en-US" sz="2000" b="0" i="0" dirty="0">
                <a:solidFill>
                  <a:srgbClr val="565555"/>
                </a:solidFill>
                <a:effectLst/>
                <a:latin typeface="Gabriola" panose="04040605051002020D02" pitchFamily="82" charset="0"/>
              </a:rPr>
              <a:t> </a:t>
            </a:r>
          </a:p>
          <a:p>
            <a:pPr>
              <a:spcAft>
                <a:spcPts val="1000"/>
              </a:spcAft>
            </a:pPr>
            <a:r>
              <a:rPr lang="en-US" sz="2000" b="0" i="0" dirty="0">
                <a:solidFill>
                  <a:srgbClr val="565555"/>
                </a:solidFill>
                <a:effectLst/>
                <a:latin typeface="Gabriola" panose="04040605051002020D02" pitchFamily="82" charset="0"/>
              </a:rPr>
              <a:t>    Yesterday was another full capacity day at the Hippodrome as 100,000 anxious fans packed the sporting arena to witness the chariot races.  As is customary, citizens of all classes received a free token to enjoy the games.  The crowd went wild when Emperor Justinian entered the stadium dressed in imperial robes and signaled the start of the races by dropping a white napkin.  Once again, the teams consisted of the Blues, Greens, Reds, and Whites who raced numerous exciting matches.  The Blues, wearing billowing garments, seemed larger than life.  All of the teams carried weapons under their clothes in case violence erupted.  Luckily, none did, and it was a relatively riot-free day in the Hippodrome with the Blues winning!</a:t>
            </a:r>
          </a:p>
        </p:txBody>
      </p:sp>
    </p:spTree>
    <p:extLst>
      <p:ext uri="{BB962C8B-B14F-4D97-AF65-F5344CB8AC3E}">
        <p14:creationId xmlns:p14="http://schemas.microsoft.com/office/powerpoint/2010/main" val="442835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8" y="0"/>
            <a:ext cx="5472448" cy="1325563"/>
          </a:xfrm>
        </p:spPr>
        <p:txBody>
          <a:bodyPr/>
          <a:lstStyle/>
          <a:p>
            <a:r>
              <a:rPr lang="en-US" dirty="0"/>
              <a:t>The Byzantine Herald</a:t>
            </a:r>
          </a:p>
        </p:txBody>
      </p:sp>
      <p:sp>
        <p:nvSpPr>
          <p:cNvPr id="3" name="Rectangle 2"/>
          <p:cNvSpPr/>
          <p:nvPr/>
        </p:nvSpPr>
        <p:spPr>
          <a:xfrm>
            <a:off x="155619" y="1188412"/>
            <a:ext cx="4390623" cy="5144998"/>
          </a:xfrm>
          <a:prstGeom prst="rect">
            <a:avLst/>
          </a:prstGeom>
        </p:spPr>
        <p:txBody>
          <a:bodyPr wrap="square">
            <a:spAutoFit/>
          </a:bodyPr>
          <a:lstStyle/>
          <a:p>
            <a:pPr algn="ctr">
              <a:spcAft>
                <a:spcPts val="1000"/>
              </a:spcAft>
            </a:pPr>
            <a:r>
              <a:rPr lang="en-US" sz="2000" b="1" i="0" u="sng" dirty="0">
                <a:solidFill>
                  <a:srgbClr val="565555"/>
                </a:solidFill>
                <a:effectLst/>
                <a:latin typeface="Gabriola" panose="04040605051002020D02" pitchFamily="82" charset="0"/>
              </a:rPr>
              <a:t>Byzantine Sports Beat</a:t>
            </a:r>
            <a:r>
              <a:rPr lang="en-US" sz="2000" b="0" i="0" dirty="0">
                <a:solidFill>
                  <a:srgbClr val="565555"/>
                </a:solidFill>
                <a:effectLst/>
                <a:latin typeface="Gabriola" panose="04040605051002020D02" pitchFamily="82" charset="0"/>
              </a:rPr>
              <a:t> </a:t>
            </a:r>
          </a:p>
          <a:p>
            <a:pPr>
              <a:spcAft>
                <a:spcPts val="1000"/>
              </a:spcAft>
            </a:pPr>
            <a:r>
              <a:rPr lang="en-US" sz="2000" b="0" i="0" dirty="0">
                <a:solidFill>
                  <a:srgbClr val="565555"/>
                </a:solidFill>
                <a:effectLst/>
                <a:latin typeface="Gabriola" panose="04040605051002020D02" pitchFamily="82" charset="0"/>
              </a:rPr>
              <a:t>    Yesterday was another full capacity day at the Hippodrome as 100,000 anxious fans packed the sporting arena to witness the chariot races.  As is customary, citizens of all classes received a free token to enjoy the games.  The crowd went wild when Emperor Justinian entered the stadium dressed in imperial robes and signaled the start of the races by dropping a white napkin.  Once again, the teams consisted of the Blues, Greens, Reds, and Whites who raced numerous exciting matches.  The Blues, wearing billowing garments, seemed larger than life.  All of the teams carried weapons under their clothes in case violence erupted.  Luckily, none did, and it was a relatively riot-free day in the Hippodrome with the Blues winning!</a:t>
            </a:r>
          </a:p>
        </p:txBody>
      </p:sp>
      <p:sp>
        <p:nvSpPr>
          <p:cNvPr id="4" name="Title 1"/>
          <p:cNvSpPr txBox="1">
            <a:spLocks/>
          </p:cNvSpPr>
          <p:nvPr/>
        </p:nvSpPr>
        <p:spPr>
          <a:xfrm>
            <a:off x="5628067" y="0"/>
            <a:ext cx="54724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The Byzantine Herald</a:t>
            </a:r>
            <a:endParaRPr lang="en-US" dirty="0"/>
          </a:p>
        </p:txBody>
      </p:sp>
      <p:sp>
        <p:nvSpPr>
          <p:cNvPr id="5" name="Rectangle 4"/>
          <p:cNvSpPr/>
          <p:nvPr/>
        </p:nvSpPr>
        <p:spPr>
          <a:xfrm>
            <a:off x="5809444" y="1188412"/>
            <a:ext cx="4390623" cy="5144998"/>
          </a:xfrm>
          <a:prstGeom prst="rect">
            <a:avLst/>
          </a:prstGeom>
        </p:spPr>
        <p:txBody>
          <a:bodyPr wrap="square">
            <a:spAutoFit/>
          </a:bodyPr>
          <a:lstStyle/>
          <a:p>
            <a:pPr algn="ctr">
              <a:spcAft>
                <a:spcPts val="1000"/>
              </a:spcAft>
            </a:pPr>
            <a:r>
              <a:rPr lang="en-US" sz="2000" b="1" i="0" u="sng" dirty="0">
                <a:solidFill>
                  <a:srgbClr val="565555"/>
                </a:solidFill>
                <a:effectLst/>
                <a:latin typeface="Gabriola" panose="04040605051002020D02" pitchFamily="82" charset="0"/>
              </a:rPr>
              <a:t>Byzantine Sports Beat</a:t>
            </a:r>
            <a:r>
              <a:rPr lang="en-US" sz="2000" b="0" i="0" dirty="0">
                <a:solidFill>
                  <a:srgbClr val="565555"/>
                </a:solidFill>
                <a:effectLst/>
                <a:latin typeface="Gabriola" panose="04040605051002020D02" pitchFamily="82" charset="0"/>
              </a:rPr>
              <a:t> </a:t>
            </a:r>
          </a:p>
          <a:p>
            <a:pPr>
              <a:spcAft>
                <a:spcPts val="1000"/>
              </a:spcAft>
            </a:pPr>
            <a:r>
              <a:rPr lang="en-US" sz="2000" b="0" i="0" dirty="0">
                <a:solidFill>
                  <a:srgbClr val="565555"/>
                </a:solidFill>
                <a:effectLst/>
                <a:latin typeface="Gabriola" panose="04040605051002020D02" pitchFamily="82" charset="0"/>
              </a:rPr>
              <a:t>    Yesterday was another full capacity day at the Hippodrome as 100,000 anxious fans packed the sporting arena to witness the chariot races.  As is customary, citizens of all classes received a free token to enjoy the games.  The crowd went wild when Emperor Justinian entered the stadium dressed in imperial robes and signaled the start of the races by dropping a white napkin.  Once again, the teams consisted of the Blues, Greens, Reds, and Whites who raced numerous exciting matches.  The Blues, wearing billowing garments, seemed larger than life.  All of the teams carried weapons under their clothes in case violence erupted.  Luckily, none did, and it was a relatively riot-free day in the Hippodrome with the Blues winning!</a:t>
            </a:r>
          </a:p>
        </p:txBody>
      </p:sp>
    </p:spTree>
    <p:extLst>
      <p:ext uri="{BB962C8B-B14F-4D97-AF65-F5344CB8AC3E}">
        <p14:creationId xmlns:p14="http://schemas.microsoft.com/office/powerpoint/2010/main" val="65073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7" y="277426"/>
            <a:ext cx="3736662" cy="3159178"/>
          </a:xfrm>
          <a:prstGeom prst="rect">
            <a:avLst/>
          </a:prstGeom>
        </p:spPr>
      </p:pic>
      <p:sp>
        <p:nvSpPr>
          <p:cNvPr id="5" name="TextBox 4"/>
          <p:cNvSpPr txBox="1"/>
          <p:nvPr/>
        </p:nvSpPr>
        <p:spPr>
          <a:xfrm>
            <a:off x="126997" y="-51521"/>
            <a:ext cx="3736662" cy="369332"/>
          </a:xfrm>
          <a:prstGeom prst="rect">
            <a:avLst/>
          </a:prstGeom>
          <a:noFill/>
        </p:spPr>
        <p:txBody>
          <a:bodyPr wrap="square" rtlCol="0">
            <a:spAutoFit/>
          </a:bodyPr>
          <a:lstStyle/>
          <a:p>
            <a:pPr algn="ctr"/>
            <a:r>
              <a:rPr lang="en-US" dirty="0"/>
              <a:t>Image of items found: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7" y="3698822"/>
            <a:ext cx="3736662" cy="3159178"/>
          </a:xfrm>
          <a:prstGeom prst="rect">
            <a:avLst/>
          </a:prstGeom>
        </p:spPr>
      </p:pic>
      <p:sp>
        <p:nvSpPr>
          <p:cNvPr id="11" name="TextBox 10"/>
          <p:cNvSpPr txBox="1"/>
          <p:nvPr/>
        </p:nvSpPr>
        <p:spPr>
          <a:xfrm>
            <a:off x="126997" y="3369875"/>
            <a:ext cx="3736662" cy="369332"/>
          </a:xfrm>
          <a:prstGeom prst="rect">
            <a:avLst/>
          </a:prstGeom>
          <a:noFill/>
        </p:spPr>
        <p:txBody>
          <a:bodyPr wrap="square" rtlCol="0">
            <a:spAutoFit/>
          </a:bodyPr>
          <a:lstStyle/>
          <a:p>
            <a:pPr algn="ctr"/>
            <a:r>
              <a:rPr lang="en-US" dirty="0"/>
              <a:t>Image of items found: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786" y="277426"/>
            <a:ext cx="3736662" cy="3159178"/>
          </a:xfrm>
          <a:prstGeom prst="rect">
            <a:avLst/>
          </a:prstGeom>
        </p:spPr>
      </p:pic>
      <p:sp>
        <p:nvSpPr>
          <p:cNvPr id="13" name="TextBox 12"/>
          <p:cNvSpPr txBox="1"/>
          <p:nvPr/>
        </p:nvSpPr>
        <p:spPr>
          <a:xfrm>
            <a:off x="4065786" y="-51521"/>
            <a:ext cx="3736662" cy="369332"/>
          </a:xfrm>
          <a:prstGeom prst="rect">
            <a:avLst/>
          </a:prstGeom>
          <a:noFill/>
        </p:spPr>
        <p:txBody>
          <a:bodyPr wrap="square" rtlCol="0">
            <a:spAutoFit/>
          </a:bodyPr>
          <a:lstStyle/>
          <a:p>
            <a:pPr algn="ctr"/>
            <a:r>
              <a:rPr lang="en-US" dirty="0"/>
              <a:t>Image of items found:</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786" y="3698822"/>
            <a:ext cx="3736662" cy="3159178"/>
          </a:xfrm>
          <a:prstGeom prst="rect">
            <a:avLst/>
          </a:prstGeom>
        </p:spPr>
      </p:pic>
      <p:sp>
        <p:nvSpPr>
          <p:cNvPr id="15" name="TextBox 14"/>
          <p:cNvSpPr txBox="1"/>
          <p:nvPr/>
        </p:nvSpPr>
        <p:spPr>
          <a:xfrm>
            <a:off x="4065786" y="3369875"/>
            <a:ext cx="3736662" cy="369332"/>
          </a:xfrm>
          <a:prstGeom prst="rect">
            <a:avLst/>
          </a:prstGeom>
          <a:noFill/>
        </p:spPr>
        <p:txBody>
          <a:bodyPr wrap="square" rtlCol="0">
            <a:spAutoFit/>
          </a:bodyPr>
          <a:lstStyle/>
          <a:p>
            <a:pPr algn="ctr"/>
            <a:r>
              <a:rPr lang="en-US" dirty="0"/>
              <a:t>Image of items found:</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575" y="277426"/>
            <a:ext cx="3736662" cy="3159178"/>
          </a:xfrm>
          <a:prstGeom prst="rect">
            <a:avLst/>
          </a:prstGeom>
        </p:spPr>
      </p:pic>
      <p:sp>
        <p:nvSpPr>
          <p:cNvPr id="17" name="TextBox 16"/>
          <p:cNvSpPr txBox="1"/>
          <p:nvPr/>
        </p:nvSpPr>
        <p:spPr>
          <a:xfrm>
            <a:off x="8004575" y="-51521"/>
            <a:ext cx="3736662" cy="369332"/>
          </a:xfrm>
          <a:prstGeom prst="rect">
            <a:avLst/>
          </a:prstGeom>
          <a:noFill/>
        </p:spPr>
        <p:txBody>
          <a:bodyPr wrap="square" rtlCol="0">
            <a:spAutoFit/>
          </a:bodyPr>
          <a:lstStyle/>
          <a:p>
            <a:pPr algn="ctr"/>
            <a:r>
              <a:rPr lang="en-US" dirty="0"/>
              <a:t>Image of items found:</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575" y="3698822"/>
            <a:ext cx="3736662" cy="3159178"/>
          </a:xfrm>
          <a:prstGeom prst="rect">
            <a:avLst/>
          </a:prstGeom>
        </p:spPr>
      </p:pic>
      <p:sp>
        <p:nvSpPr>
          <p:cNvPr id="19" name="TextBox 18"/>
          <p:cNvSpPr txBox="1"/>
          <p:nvPr/>
        </p:nvSpPr>
        <p:spPr>
          <a:xfrm>
            <a:off x="8004575" y="3369875"/>
            <a:ext cx="3736662" cy="369332"/>
          </a:xfrm>
          <a:prstGeom prst="rect">
            <a:avLst/>
          </a:prstGeom>
          <a:noFill/>
        </p:spPr>
        <p:txBody>
          <a:bodyPr wrap="square" rtlCol="0">
            <a:spAutoFit/>
          </a:bodyPr>
          <a:lstStyle/>
          <a:p>
            <a:pPr algn="ctr"/>
            <a:r>
              <a:rPr lang="en-US" dirty="0"/>
              <a:t>Image of items found:</a:t>
            </a:r>
          </a:p>
        </p:txBody>
      </p:sp>
    </p:spTree>
    <p:extLst>
      <p:ext uri="{BB962C8B-B14F-4D97-AF65-F5344CB8AC3E}">
        <p14:creationId xmlns:p14="http://schemas.microsoft.com/office/powerpoint/2010/main" val="401758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8056" y="1453197"/>
            <a:ext cx="6750676" cy="3955897"/>
          </a:xfrm>
          <a:prstGeom prst="rect">
            <a:avLst/>
          </a:prstGeom>
        </p:spPr>
      </p:pic>
      <p:sp>
        <p:nvSpPr>
          <p:cNvPr id="3" name="TextBox 2"/>
          <p:cNvSpPr txBox="1"/>
          <p:nvPr/>
        </p:nvSpPr>
        <p:spPr>
          <a:xfrm rot="16200000">
            <a:off x="-2197925" y="2794715"/>
            <a:ext cx="4765183" cy="369332"/>
          </a:xfrm>
          <a:prstGeom prst="rect">
            <a:avLst/>
          </a:prstGeom>
          <a:noFill/>
        </p:spPr>
        <p:txBody>
          <a:bodyPr wrap="square" rtlCol="0">
            <a:spAutoFit/>
          </a:bodyPr>
          <a:lstStyle/>
          <a:p>
            <a:pPr algn="ctr"/>
            <a:r>
              <a:rPr lang="en-US" dirty="0"/>
              <a:t>Image of plans found for an artifact: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301727" y="1453197"/>
            <a:ext cx="6750676" cy="3955897"/>
          </a:xfrm>
          <a:prstGeom prst="rect">
            <a:avLst/>
          </a:prstGeom>
        </p:spPr>
      </p:pic>
      <p:sp>
        <p:nvSpPr>
          <p:cNvPr id="5" name="TextBox 4"/>
          <p:cNvSpPr txBox="1"/>
          <p:nvPr/>
        </p:nvSpPr>
        <p:spPr>
          <a:xfrm rot="16200000">
            <a:off x="3131858" y="2794715"/>
            <a:ext cx="4765183" cy="369332"/>
          </a:xfrm>
          <a:prstGeom prst="rect">
            <a:avLst/>
          </a:prstGeom>
          <a:noFill/>
        </p:spPr>
        <p:txBody>
          <a:bodyPr wrap="square" rtlCol="0">
            <a:spAutoFit/>
          </a:bodyPr>
          <a:lstStyle/>
          <a:p>
            <a:pPr algn="ctr"/>
            <a:r>
              <a:rPr lang="en-US" dirty="0"/>
              <a:t>Image of plans found for an artifact:</a:t>
            </a:r>
          </a:p>
        </p:txBody>
      </p:sp>
    </p:spTree>
    <p:extLst>
      <p:ext uri="{BB962C8B-B14F-4D97-AF65-F5344CB8AC3E}">
        <p14:creationId xmlns:p14="http://schemas.microsoft.com/office/powerpoint/2010/main" val="1337783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8056" y="1453197"/>
            <a:ext cx="6750676" cy="3955897"/>
          </a:xfrm>
          <a:prstGeom prst="rect">
            <a:avLst/>
          </a:prstGeom>
        </p:spPr>
      </p:pic>
      <p:sp>
        <p:nvSpPr>
          <p:cNvPr id="3" name="TextBox 2"/>
          <p:cNvSpPr txBox="1"/>
          <p:nvPr/>
        </p:nvSpPr>
        <p:spPr>
          <a:xfrm rot="16200000">
            <a:off x="-2197925" y="2794715"/>
            <a:ext cx="4765183" cy="369332"/>
          </a:xfrm>
          <a:prstGeom prst="rect">
            <a:avLst/>
          </a:prstGeom>
          <a:noFill/>
        </p:spPr>
        <p:txBody>
          <a:bodyPr wrap="square" rtlCol="0">
            <a:spAutoFit/>
          </a:bodyPr>
          <a:lstStyle/>
          <a:p>
            <a:pPr algn="ctr"/>
            <a:r>
              <a:rPr lang="en-US" dirty="0"/>
              <a:t>Image of plans found for an artifact: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301727" y="1453197"/>
            <a:ext cx="6750676" cy="3955897"/>
          </a:xfrm>
          <a:prstGeom prst="rect">
            <a:avLst/>
          </a:prstGeom>
        </p:spPr>
      </p:pic>
      <p:sp>
        <p:nvSpPr>
          <p:cNvPr id="5" name="TextBox 4"/>
          <p:cNvSpPr txBox="1"/>
          <p:nvPr/>
        </p:nvSpPr>
        <p:spPr>
          <a:xfrm rot="16200000">
            <a:off x="3131858" y="2794715"/>
            <a:ext cx="4765183" cy="369332"/>
          </a:xfrm>
          <a:prstGeom prst="rect">
            <a:avLst/>
          </a:prstGeom>
          <a:noFill/>
        </p:spPr>
        <p:txBody>
          <a:bodyPr wrap="square" rtlCol="0">
            <a:spAutoFit/>
          </a:bodyPr>
          <a:lstStyle/>
          <a:p>
            <a:pPr algn="ctr"/>
            <a:r>
              <a:rPr lang="en-US" dirty="0"/>
              <a:t>Image of plans found for an artifact:</a:t>
            </a:r>
          </a:p>
        </p:txBody>
      </p:sp>
    </p:spTree>
    <p:extLst>
      <p:ext uri="{BB962C8B-B14F-4D97-AF65-F5344CB8AC3E}">
        <p14:creationId xmlns:p14="http://schemas.microsoft.com/office/powerpoint/2010/main" val="418918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28056" y="1453197"/>
            <a:ext cx="6750676" cy="3955897"/>
          </a:xfrm>
          <a:prstGeom prst="rect">
            <a:avLst/>
          </a:prstGeom>
        </p:spPr>
      </p:pic>
      <p:sp>
        <p:nvSpPr>
          <p:cNvPr id="3" name="TextBox 2"/>
          <p:cNvSpPr txBox="1"/>
          <p:nvPr/>
        </p:nvSpPr>
        <p:spPr>
          <a:xfrm rot="16200000">
            <a:off x="-2197925" y="2794715"/>
            <a:ext cx="4765183" cy="369332"/>
          </a:xfrm>
          <a:prstGeom prst="rect">
            <a:avLst/>
          </a:prstGeom>
          <a:noFill/>
        </p:spPr>
        <p:txBody>
          <a:bodyPr wrap="square" rtlCol="0">
            <a:spAutoFit/>
          </a:bodyPr>
          <a:lstStyle/>
          <a:p>
            <a:pPr algn="ctr"/>
            <a:r>
              <a:rPr lang="en-US" dirty="0"/>
              <a:t>Image of plans found for an artifact: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301727" y="1453197"/>
            <a:ext cx="6750676" cy="3955897"/>
          </a:xfrm>
          <a:prstGeom prst="rect">
            <a:avLst/>
          </a:prstGeom>
        </p:spPr>
      </p:pic>
      <p:sp>
        <p:nvSpPr>
          <p:cNvPr id="5" name="TextBox 4"/>
          <p:cNvSpPr txBox="1"/>
          <p:nvPr/>
        </p:nvSpPr>
        <p:spPr>
          <a:xfrm rot="16200000">
            <a:off x="3131858" y="2794715"/>
            <a:ext cx="4765183" cy="369332"/>
          </a:xfrm>
          <a:prstGeom prst="rect">
            <a:avLst/>
          </a:prstGeom>
          <a:noFill/>
        </p:spPr>
        <p:txBody>
          <a:bodyPr wrap="square" rtlCol="0">
            <a:spAutoFit/>
          </a:bodyPr>
          <a:lstStyle/>
          <a:p>
            <a:pPr algn="ctr"/>
            <a:r>
              <a:rPr lang="en-US" dirty="0"/>
              <a:t>Image of plans found for an artifact:</a:t>
            </a:r>
          </a:p>
        </p:txBody>
      </p:sp>
    </p:spTree>
    <p:extLst>
      <p:ext uri="{BB962C8B-B14F-4D97-AF65-F5344CB8AC3E}">
        <p14:creationId xmlns:p14="http://schemas.microsoft.com/office/powerpoint/2010/main" val="149733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206" y="1884363"/>
            <a:ext cx="9144000" cy="2387600"/>
          </a:xfrm>
        </p:spPr>
        <p:txBody>
          <a:bodyPr>
            <a:normAutofit fontScale="90000"/>
          </a:bodyPr>
          <a:lstStyle/>
          <a:p>
            <a:r>
              <a:rPr lang="en-US" sz="6600" dirty="0" smtClean="0">
                <a:latin typeface="Aharoni" panose="02010803020104030203" pitchFamily="2" charset="-79"/>
                <a:cs typeface="Aharoni" panose="02010803020104030203" pitchFamily="2" charset="-79"/>
              </a:rPr>
              <a:t>Byzantine Empire Trash Artifact Investigation</a:t>
            </a:r>
            <a:endParaRPr lang="en-US" sz="6600" dirty="0">
              <a:latin typeface="Aharoni" panose="02010803020104030203" pitchFamily="2" charset="-79"/>
              <a:cs typeface="Aharoni" panose="02010803020104030203" pitchFamily="2" charset="-79"/>
            </a:endParaRPr>
          </a:p>
        </p:txBody>
      </p:sp>
      <p:pic>
        <p:nvPicPr>
          <p:cNvPr id="2050" name="Picture 2" descr="Image result for trash dump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537" y="3146426"/>
            <a:ext cx="5227338" cy="39989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rash dump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6747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188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1: Copy of Justinian Code</a:t>
            </a:r>
            <a:endParaRPr lang="en-US" dirty="0"/>
          </a:p>
        </p:txBody>
      </p:sp>
      <p:sp>
        <p:nvSpPr>
          <p:cNvPr id="3" name="Content Placeholder 2"/>
          <p:cNvSpPr>
            <a:spLocks noGrp="1"/>
          </p:cNvSpPr>
          <p:nvPr>
            <p:ph sz="half" idx="1"/>
          </p:nvPr>
        </p:nvSpPr>
        <p:spPr/>
        <p:txBody>
          <a:bodyPr/>
          <a:lstStyle/>
          <a:p>
            <a:r>
              <a:rPr lang="en-US" dirty="0" smtClean="0"/>
              <a:t>1</a:t>
            </a:r>
            <a:r>
              <a:rPr lang="en-US" baseline="30000" dirty="0" smtClean="0"/>
              <a:t>st</a:t>
            </a:r>
            <a:r>
              <a:rPr lang="en-US" dirty="0" smtClean="0"/>
              <a:t> page of Book 1</a:t>
            </a:r>
            <a:br>
              <a:rPr lang="en-US" dirty="0" smtClean="0"/>
            </a:br>
            <a:endParaRPr lang="en-US" dirty="0" smtClean="0"/>
          </a:p>
          <a:p>
            <a:r>
              <a:rPr lang="en-US" dirty="0" smtClean="0"/>
              <a:t>Great accomplishment of Emperor Justinian</a:t>
            </a:r>
            <a:br>
              <a:rPr lang="en-US" dirty="0" smtClean="0"/>
            </a:br>
            <a:endParaRPr lang="en-US" dirty="0" smtClean="0"/>
          </a:p>
          <a:p>
            <a:r>
              <a:rPr lang="en-US" dirty="0" smtClean="0"/>
              <a:t>Important because it reflects the future of 900 years worth of laws and codes throughout the world</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120" r="24284"/>
          <a:stretch/>
        </p:blipFill>
        <p:spPr>
          <a:xfrm>
            <a:off x="7063741" y="1619453"/>
            <a:ext cx="4290060" cy="5238546"/>
          </a:xfrm>
          <a:prstGeom prst="rect">
            <a:avLst/>
          </a:prstGeom>
        </p:spPr>
      </p:pic>
    </p:spTree>
    <p:extLst>
      <p:ext uri="{BB962C8B-B14F-4D97-AF65-F5344CB8AC3E}">
        <p14:creationId xmlns:p14="http://schemas.microsoft.com/office/powerpoint/2010/main" val="238645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341907" y="1955978"/>
            <a:ext cx="6350000" cy="29718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095384" y="1955977"/>
            <a:ext cx="6350000" cy="29718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76739" y="1955977"/>
            <a:ext cx="6350000" cy="2971800"/>
          </a:xfrm>
          <a:prstGeom prst="rect">
            <a:avLst/>
          </a:prstGeom>
        </p:spPr>
      </p:pic>
    </p:spTree>
    <p:extLst>
      <p:ext uri="{BB962C8B-B14F-4D97-AF65-F5344CB8AC3E}">
        <p14:creationId xmlns:p14="http://schemas.microsoft.com/office/powerpoint/2010/main" val="1920546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#2: Dome-building Instructions</a:t>
            </a:r>
            <a:endParaRPr lang="en-US" dirty="0"/>
          </a:p>
        </p:txBody>
      </p:sp>
      <p:sp>
        <p:nvSpPr>
          <p:cNvPr id="3" name="Content Placeholder 2"/>
          <p:cNvSpPr>
            <a:spLocks noGrp="1"/>
          </p:cNvSpPr>
          <p:nvPr>
            <p:ph sz="half" idx="1"/>
          </p:nvPr>
        </p:nvSpPr>
        <p:spPr/>
        <p:txBody>
          <a:bodyPr/>
          <a:lstStyle/>
          <a:p>
            <a:r>
              <a:rPr lang="en-US" dirty="0" smtClean="0"/>
              <a:t>How to build a dome</a:t>
            </a:r>
            <a:br>
              <a:rPr lang="en-US" dirty="0" smtClean="0"/>
            </a:br>
            <a:endParaRPr lang="en-US" dirty="0" smtClean="0"/>
          </a:p>
          <a:p>
            <a:r>
              <a:rPr lang="en-US" dirty="0" smtClean="0"/>
              <a:t>Important because it shows the Roman-style architecture that was prevalent in the Byzantine Empire</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5439"/>
          <a:stretch/>
        </p:blipFill>
        <p:spPr>
          <a:xfrm>
            <a:off x="6342792" y="2677223"/>
            <a:ext cx="5372100" cy="1964431"/>
          </a:xfrm>
          <a:prstGeom prst="rect">
            <a:avLst/>
          </a:prstGeom>
        </p:spPr>
      </p:pic>
    </p:spTree>
    <p:extLst>
      <p:ext uri="{BB962C8B-B14F-4D97-AF65-F5344CB8AC3E}">
        <p14:creationId xmlns:p14="http://schemas.microsoft.com/office/powerpoint/2010/main" val="377491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#3: Byzantine Coin</a:t>
            </a:r>
            <a:endParaRPr lang="en-US" dirty="0"/>
          </a:p>
        </p:txBody>
      </p:sp>
      <p:sp>
        <p:nvSpPr>
          <p:cNvPr id="3" name="Content Placeholder 2"/>
          <p:cNvSpPr>
            <a:spLocks noGrp="1"/>
          </p:cNvSpPr>
          <p:nvPr>
            <p:ph sz="half" idx="1"/>
          </p:nvPr>
        </p:nvSpPr>
        <p:spPr/>
        <p:txBody>
          <a:bodyPr/>
          <a:lstStyle/>
          <a:p>
            <a:r>
              <a:rPr lang="en-US" dirty="0" smtClean="0"/>
              <a:t>Made of gold, which helps show the wealth of the Byzantine Empire</a:t>
            </a:r>
            <a:br>
              <a:rPr lang="en-US" dirty="0" smtClean="0"/>
            </a:br>
            <a:endParaRPr lang="en-US" dirty="0" smtClean="0"/>
          </a:p>
          <a:p>
            <a:r>
              <a:rPr lang="en-US" dirty="0" smtClean="0"/>
              <a:t>Crosses show importance of Christianity</a:t>
            </a:r>
            <a:br>
              <a:rPr lang="en-US" dirty="0" smtClean="0"/>
            </a:br>
            <a:endParaRPr lang="en-US" dirty="0" smtClean="0"/>
          </a:p>
          <a:p>
            <a:r>
              <a:rPr lang="en-US" dirty="0" smtClean="0"/>
              <a:t>“</a:t>
            </a:r>
            <a:r>
              <a:rPr lang="en-US" dirty="0" err="1" smtClean="0"/>
              <a:t>Pax</a:t>
            </a:r>
            <a:r>
              <a:rPr lang="en-US" dirty="0" smtClean="0"/>
              <a:t>” means peace in Latin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773" y="2651760"/>
            <a:ext cx="5674724" cy="2655771"/>
          </a:xfrm>
          <a:prstGeom prst="rect">
            <a:avLst/>
          </a:prstGeom>
        </p:spPr>
      </p:pic>
    </p:spTree>
    <p:extLst>
      <p:ext uri="{BB962C8B-B14F-4D97-AF65-F5344CB8AC3E}">
        <p14:creationId xmlns:p14="http://schemas.microsoft.com/office/powerpoint/2010/main" val="1513366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of #4: Types of Icons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On left: part of a necklace, of Jesus’ mother</a:t>
            </a:r>
          </a:p>
          <a:p>
            <a:r>
              <a:rPr lang="en-US" dirty="0" smtClean="0"/>
              <a:t>Importance shows the rejection of the icon and its vandalism (likely by an iconoclast)</a:t>
            </a:r>
            <a:br>
              <a:rPr lang="en-US" dirty="0" smtClean="0"/>
            </a:br>
            <a:endParaRPr lang="en-US" dirty="0" smtClean="0"/>
          </a:p>
          <a:p>
            <a:r>
              <a:rPr lang="en-US" dirty="0" smtClean="0"/>
              <a:t>On right: a gold plate with the image of Jesus bestowing peace on someone</a:t>
            </a:r>
          </a:p>
          <a:p>
            <a:r>
              <a:rPr lang="en-US" dirty="0" smtClean="0"/>
              <a:t>Ripped/torn/smashed in 2 shows the rejection of the image of God.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197" y="1248642"/>
            <a:ext cx="3326983" cy="42517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281" y="2821489"/>
            <a:ext cx="3710839" cy="3562405"/>
          </a:xfrm>
          <a:prstGeom prst="rect">
            <a:avLst/>
          </a:prstGeom>
        </p:spPr>
      </p:pic>
    </p:spTree>
    <p:extLst>
      <p:ext uri="{BB962C8B-B14F-4D97-AF65-F5344CB8AC3E}">
        <p14:creationId xmlns:p14="http://schemas.microsoft.com/office/powerpoint/2010/main" val="195592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#5: Chariot Mount</a:t>
            </a:r>
            <a:endParaRPr lang="en-US" dirty="0"/>
          </a:p>
        </p:txBody>
      </p:sp>
      <p:sp>
        <p:nvSpPr>
          <p:cNvPr id="3" name="Content Placeholder 2"/>
          <p:cNvSpPr>
            <a:spLocks noGrp="1"/>
          </p:cNvSpPr>
          <p:nvPr>
            <p:ph sz="half" idx="1"/>
          </p:nvPr>
        </p:nvSpPr>
        <p:spPr>
          <a:xfrm>
            <a:off x="97710" y="1825625"/>
            <a:ext cx="6310648" cy="4351338"/>
          </a:xfrm>
        </p:spPr>
        <p:txBody>
          <a:bodyPr/>
          <a:lstStyle/>
          <a:p>
            <a:r>
              <a:rPr lang="en-US" dirty="0" smtClean="0"/>
              <a:t>Used for aid in stepping onto chariot</a:t>
            </a:r>
          </a:p>
          <a:p>
            <a:r>
              <a:rPr lang="en-US" dirty="0" smtClean="0"/>
              <a:t>Shows form of entertainment</a:t>
            </a:r>
          </a:p>
          <a:p>
            <a:r>
              <a:rPr lang="en-US" dirty="0" smtClean="0"/>
              <a:t>The 3 men are orators (speakers, writers) so the owner of the chariot was likely a famous orator.</a:t>
            </a:r>
            <a:br>
              <a:rPr lang="en-US" dirty="0" smtClean="0"/>
            </a:br>
            <a:endParaRPr lang="en-US" dirty="0" smtClean="0"/>
          </a:p>
          <a:p>
            <a:r>
              <a:rPr lang="en-US" dirty="0" smtClean="0"/>
              <a:t>This shows the important of schooling, learning, and recording information in the empire.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160" y="1825625"/>
            <a:ext cx="4172636" cy="4878374"/>
          </a:xfrm>
          <a:prstGeom prst="rect">
            <a:avLst/>
          </a:prstGeom>
        </p:spPr>
      </p:pic>
      <p:pic>
        <p:nvPicPr>
          <p:cNvPr id="1026" name="Picture 2" descr="Image result for byzantine empire chari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8698" y="5340176"/>
            <a:ext cx="3250798" cy="149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#6: layout of the Hagia Sophia</a:t>
            </a:r>
            <a:endParaRPr lang="en-US" dirty="0"/>
          </a:p>
        </p:txBody>
      </p:sp>
      <p:sp>
        <p:nvSpPr>
          <p:cNvPr id="3" name="Content Placeholder 2"/>
          <p:cNvSpPr>
            <a:spLocks noGrp="1"/>
          </p:cNvSpPr>
          <p:nvPr>
            <p:ph sz="half" idx="1"/>
          </p:nvPr>
        </p:nvSpPr>
        <p:spPr/>
        <p:txBody>
          <a:bodyPr/>
          <a:lstStyle/>
          <a:p>
            <a:r>
              <a:rPr lang="en-US" dirty="0" smtClean="0"/>
              <a:t>Part of the Hagia Sophia</a:t>
            </a:r>
            <a:br>
              <a:rPr lang="en-US" dirty="0" smtClean="0"/>
            </a:br>
            <a:endParaRPr lang="en-US" dirty="0" smtClean="0"/>
          </a:p>
          <a:p>
            <a:r>
              <a:rPr lang="en-US" dirty="0" smtClean="0"/>
              <a:t>Shows importance of churches and it shows the Roman-style architecture that was used.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378" y="1825625"/>
            <a:ext cx="4013422" cy="4753762"/>
          </a:xfrm>
          <a:prstGeom prst="rect">
            <a:avLst/>
          </a:prstGeom>
        </p:spPr>
      </p:pic>
    </p:spTree>
    <p:extLst>
      <p:ext uri="{BB962C8B-B14F-4D97-AF65-F5344CB8AC3E}">
        <p14:creationId xmlns:p14="http://schemas.microsoft.com/office/powerpoint/2010/main" val="3796409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 7: Greek Writing</a:t>
            </a:r>
            <a:endParaRPr lang="en-US" dirty="0"/>
          </a:p>
        </p:txBody>
      </p:sp>
      <p:sp>
        <p:nvSpPr>
          <p:cNvPr id="3" name="Content Placeholder 2"/>
          <p:cNvSpPr>
            <a:spLocks noGrp="1"/>
          </p:cNvSpPr>
          <p:nvPr>
            <p:ph sz="half" idx="1"/>
          </p:nvPr>
        </p:nvSpPr>
        <p:spPr/>
        <p:txBody>
          <a:bodyPr/>
          <a:lstStyle/>
          <a:p>
            <a:r>
              <a:rPr lang="en-US" dirty="0" smtClean="0"/>
              <a:t>Paper with Greek writing found</a:t>
            </a:r>
            <a:br>
              <a:rPr lang="en-US" dirty="0" smtClean="0"/>
            </a:br>
            <a:endParaRPr lang="en-US" dirty="0" smtClean="0"/>
          </a:p>
          <a:p>
            <a:r>
              <a:rPr lang="en-US" dirty="0" smtClean="0"/>
              <a:t>Shows that most of the empire spoke Greek and Latin was not often used</a:t>
            </a:r>
            <a:br>
              <a:rPr lang="en-US" dirty="0" smtClean="0"/>
            </a:br>
            <a:endParaRPr lang="en-US" dirty="0" smtClean="0"/>
          </a:p>
          <a:p>
            <a:r>
              <a:rPr lang="en-US" dirty="0" smtClean="0"/>
              <a:t>It also shows the importance of recording things, remembering history, and keeping the classical past safe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392" y="2419205"/>
            <a:ext cx="5765897" cy="2907175"/>
          </a:xfrm>
          <a:prstGeom prst="rect">
            <a:avLst/>
          </a:prstGeom>
        </p:spPr>
      </p:pic>
    </p:spTree>
    <p:extLst>
      <p:ext uri="{BB962C8B-B14F-4D97-AF65-F5344CB8AC3E}">
        <p14:creationId xmlns:p14="http://schemas.microsoft.com/office/powerpoint/2010/main" val="1421209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#8: news from the Hippodrome</a:t>
            </a:r>
            <a:endParaRPr lang="en-US" dirty="0"/>
          </a:p>
        </p:txBody>
      </p:sp>
      <p:sp>
        <p:nvSpPr>
          <p:cNvPr id="3" name="Content Placeholder 2"/>
          <p:cNvSpPr>
            <a:spLocks noGrp="1"/>
          </p:cNvSpPr>
          <p:nvPr>
            <p:ph sz="half" idx="1"/>
          </p:nvPr>
        </p:nvSpPr>
        <p:spPr>
          <a:xfrm>
            <a:off x="103031" y="1825624"/>
            <a:ext cx="6697014" cy="4935783"/>
          </a:xfrm>
        </p:spPr>
        <p:txBody>
          <a:bodyPr>
            <a:normAutofit/>
          </a:bodyPr>
          <a:lstStyle/>
          <a:p>
            <a:r>
              <a:rPr lang="en-US" dirty="0" smtClean="0"/>
              <a:t>Newspapers aren’t invented yet, but this represents a conversation or oration (speech) about the events that someone would have said to inform people.</a:t>
            </a:r>
          </a:p>
          <a:p>
            <a:r>
              <a:rPr lang="en-US" dirty="0" smtClean="0"/>
              <a:t>It shows the popular entertainment of chariot racing at the Hippodrome and how it was done.</a:t>
            </a:r>
          </a:p>
          <a:p>
            <a:r>
              <a:rPr lang="en-US" dirty="0" smtClean="0"/>
              <a:t>It shows how often violence occurred and gives us a good idea of the environment where the </a:t>
            </a:r>
            <a:r>
              <a:rPr lang="en-US" dirty="0" err="1" smtClean="0"/>
              <a:t>Nika</a:t>
            </a:r>
            <a:r>
              <a:rPr lang="en-US" dirty="0" smtClean="0"/>
              <a:t> Revolt started (against Justinian &amp; Theodora).</a:t>
            </a:r>
            <a:endParaRPr lang="en-US" dirty="0"/>
          </a:p>
        </p:txBody>
      </p:sp>
      <p:sp>
        <p:nvSpPr>
          <p:cNvPr id="5" name="Rectangle 4"/>
          <p:cNvSpPr/>
          <p:nvPr/>
        </p:nvSpPr>
        <p:spPr>
          <a:xfrm>
            <a:off x="6963177" y="1825625"/>
            <a:ext cx="4558263" cy="4837222"/>
          </a:xfrm>
          <a:prstGeom prst="rect">
            <a:avLst/>
          </a:prstGeom>
          <a:solidFill>
            <a:srgbClr val="66FF33"/>
          </a:solidFill>
        </p:spPr>
        <p:txBody>
          <a:bodyPr wrap="square">
            <a:spAutoFit/>
          </a:bodyPr>
          <a:lstStyle/>
          <a:p>
            <a:pPr algn="ctr">
              <a:spcAft>
                <a:spcPts val="1000"/>
              </a:spcAft>
            </a:pPr>
            <a:r>
              <a:rPr lang="en-US" sz="2000" b="1" i="0" u="sng" dirty="0">
                <a:solidFill>
                  <a:srgbClr val="565555"/>
                </a:solidFill>
                <a:effectLst/>
                <a:latin typeface="Gabriola" panose="04040605051002020D02" pitchFamily="82" charset="0"/>
              </a:rPr>
              <a:t>Byzantine Sports Beat</a:t>
            </a:r>
            <a:r>
              <a:rPr lang="en-US" sz="2000" b="0" i="0" dirty="0">
                <a:solidFill>
                  <a:srgbClr val="565555"/>
                </a:solidFill>
                <a:effectLst/>
                <a:latin typeface="Gabriola" panose="04040605051002020D02" pitchFamily="82" charset="0"/>
              </a:rPr>
              <a:t> </a:t>
            </a:r>
          </a:p>
          <a:p>
            <a:pPr>
              <a:spcAft>
                <a:spcPts val="1000"/>
              </a:spcAft>
            </a:pPr>
            <a:r>
              <a:rPr lang="en-US" sz="2000" b="0" i="0" dirty="0">
                <a:solidFill>
                  <a:srgbClr val="565555"/>
                </a:solidFill>
                <a:effectLst/>
                <a:latin typeface="Gabriola" panose="04040605051002020D02" pitchFamily="82" charset="0"/>
              </a:rPr>
              <a:t>    Yesterday was another full capacity day at the Hippodrome as 100,000 anxious fans packed the sporting arena to witness the chariot races.  As is customary, citizens of all classes received a free token to enjoy the games.  The crowd went wild when Emperor Justinian entered the stadium dressed in imperial robes and signaled the start of the races by dropping a white napkin.  Once again, the teams consisted of the Blues, Greens, Reds, and Whites who raced numerous exciting matches.  The Blues, wearing billowing garments, seemed larger than life.  All of the teams carried weapons under their clothes in case violence erupted.  Luckily, none did, and it was a relatively riot-free day in the Hippodrome with the Blues winning!</a:t>
            </a:r>
          </a:p>
        </p:txBody>
      </p:sp>
    </p:spTree>
    <p:extLst>
      <p:ext uri="{BB962C8B-B14F-4D97-AF65-F5344CB8AC3E}">
        <p14:creationId xmlns:p14="http://schemas.microsoft.com/office/powerpoint/2010/main" val="3272675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#9: Greek Fire &amp; Caltrops</a:t>
            </a:r>
            <a:endParaRPr lang="en-US" dirty="0"/>
          </a:p>
        </p:txBody>
      </p:sp>
      <p:sp>
        <p:nvSpPr>
          <p:cNvPr id="3" name="Content Placeholder 2"/>
          <p:cNvSpPr>
            <a:spLocks noGrp="1"/>
          </p:cNvSpPr>
          <p:nvPr>
            <p:ph sz="half" idx="1"/>
          </p:nvPr>
        </p:nvSpPr>
        <p:spPr/>
        <p:txBody>
          <a:bodyPr/>
          <a:lstStyle/>
          <a:p>
            <a:r>
              <a:rPr lang="en-US" dirty="0" smtClean="0"/>
              <a:t>Pots= Greek Fire Pots used as grenades during war</a:t>
            </a:r>
          </a:p>
          <a:p>
            <a:r>
              <a:rPr lang="en-US" dirty="0" smtClean="0"/>
              <a:t>Caltrops: spiky metal weapons laid out on the ground and used to slow down horses, elephants, and humans (from stepping on them)</a:t>
            </a:r>
          </a:p>
          <a:p>
            <a:r>
              <a:rPr lang="en-US" dirty="0" smtClean="0"/>
              <a:t>Shows the violence of war and good tactics that helped the empire survive for so long.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056" y="2007181"/>
            <a:ext cx="5245104" cy="4434497"/>
          </a:xfrm>
          <a:prstGeom prst="rect">
            <a:avLst/>
          </a:prstGeom>
        </p:spPr>
      </p:pic>
    </p:spTree>
    <p:extLst>
      <p:ext uri="{BB962C8B-B14F-4D97-AF65-F5344CB8AC3E}">
        <p14:creationId xmlns:p14="http://schemas.microsoft.com/office/powerpoint/2010/main" val="35196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120" r="24284"/>
          <a:stretch/>
        </p:blipFill>
        <p:spPr>
          <a:xfrm>
            <a:off x="115908" y="-64395"/>
            <a:ext cx="5666705" cy="6919552"/>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120" r="24284"/>
          <a:stretch/>
        </p:blipFill>
        <p:spPr>
          <a:xfrm>
            <a:off x="6448021" y="0"/>
            <a:ext cx="5666705" cy="6919552"/>
          </a:xfrm>
          <a:prstGeom prst="rect">
            <a:avLst/>
          </a:prstGeom>
        </p:spPr>
      </p:pic>
    </p:spTree>
    <p:extLst>
      <p:ext uri="{BB962C8B-B14F-4D97-AF65-F5344CB8AC3E}">
        <p14:creationId xmlns:p14="http://schemas.microsoft.com/office/powerpoint/2010/main" val="263532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120" r="24284"/>
          <a:stretch/>
        </p:blipFill>
        <p:spPr>
          <a:xfrm>
            <a:off x="115908" y="-64395"/>
            <a:ext cx="5666705" cy="6919552"/>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120" r="24284"/>
          <a:stretch/>
        </p:blipFill>
        <p:spPr>
          <a:xfrm>
            <a:off x="6448021" y="0"/>
            <a:ext cx="5666705" cy="6919552"/>
          </a:xfrm>
          <a:prstGeom prst="rect">
            <a:avLst/>
          </a:prstGeom>
        </p:spPr>
      </p:pic>
    </p:spTree>
    <p:extLst>
      <p:ext uri="{BB962C8B-B14F-4D97-AF65-F5344CB8AC3E}">
        <p14:creationId xmlns:p14="http://schemas.microsoft.com/office/powerpoint/2010/main" val="184344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120" r="24284"/>
          <a:stretch/>
        </p:blipFill>
        <p:spPr>
          <a:xfrm>
            <a:off x="115908" y="-64395"/>
            <a:ext cx="5666705" cy="6919552"/>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120" r="24284"/>
          <a:stretch/>
        </p:blipFill>
        <p:spPr>
          <a:xfrm>
            <a:off x="6448021" y="0"/>
            <a:ext cx="5666705" cy="6919552"/>
          </a:xfrm>
          <a:prstGeom prst="rect">
            <a:avLst/>
          </a:prstGeom>
        </p:spPr>
      </p:pic>
    </p:spTree>
    <p:extLst>
      <p:ext uri="{BB962C8B-B14F-4D97-AF65-F5344CB8AC3E}">
        <p14:creationId xmlns:p14="http://schemas.microsoft.com/office/powerpoint/2010/main" val="205541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4" y="592786"/>
            <a:ext cx="3975100" cy="508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52" y="463639"/>
            <a:ext cx="5874376" cy="5639401"/>
          </a:xfrm>
          <a:prstGeom prst="rect">
            <a:avLst/>
          </a:prstGeom>
        </p:spPr>
      </p:pic>
    </p:spTree>
    <p:extLst>
      <p:ext uri="{BB962C8B-B14F-4D97-AF65-F5344CB8AC3E}">
        <p14:creationId xmlns:p14="http://schemas.microsoft.com/office/powerpoint/2010/main" val="63547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4" y="592786"/>
            <a:ext cx="3975100" cy="508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52" y="463639"/>
            <a:ext cx="5874376" cy="5639401"/>
          </a:xfrm>
          <a:prstGeom prst="rect">
            <a:avLst/>
          </a:prstGeom>
        </p:spPr>
      </p:pic>
    </p:spTree>
    <p:extLst>
      <p:ext uri="{BB962C8B-B14F-4D97-AF65-F5344CB8AC3E}">
        <p14:creationId xmlns:p14="http://schemas.microsoft.com/office/powerpoint/2010/main" val="287145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4" y="592786"/>
            <a:ext cx="3975100" cy="508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52" y="463639"/>
            <a:ext cx="5874376" cy="5639401"/>
          </a:xfrm>
          <a:prstGeom prst="rect">
            <a:avLst/>
          </a:prstGeom>
        </p:spPr>
      </p:pic>
    </p:spTree>
    <p:extLst>
      <p:ext uri="{BB962C8B-B14F-4D97-AF65-F5344CB8AC3E}">
        <p14:creationId xmlns:p14="http://schemas.microsoft.com/office/powerpoint/2010/main" val="3087683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440</Words>
  <Application>Microsoft Office PowerPoint</Application>
  <PresentationFormat>Widescreen</PresentationFormat>
  <Paragraphs>75</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Aharoni</vt:lpstr>
      <vt:lpstr>Arial</vt:lpstr>
      <vt:lpstr>Calibri</vt:lpstr>
      <vt:lpstr>Calibri Light</vt:lpstr>
      <vt:lpstr>Gabriola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Byzantine Herald</vt:lpstr>
      <vt:lpstr>The Byzantine Herald</vt:lpstr>
      <vt:lpstr>The Byzantine Herald</vt:lpstr>
      <vt:lpstr>PowerPoint Presentation</vt:lpstr>
      <vt:lpstr>PowerPoint Presentation</vt:lpstr>
      <vt:lpstr>PowerPoint Presentation</vt:lpstr>
      <vt:lpstr>PowerPoint Presentation</vt:lpstr>
      <vt:lpstr>Byzantine Empire Trash Artifact Investigation</vt:lpstr>
      <vt:lpstr>Item 1: Copy of Justinian Code</vt:lpstr>
      <vt:lpstr>Item #2: Dome-building Instructions</vt:lpstr>
      <vt:lpstr>Item #3: Byzantine Coin</vt:lpstr>
      <vt:lpstr>Items of #4: Types of Icons</vt:lpstr>
      <vt:lpstr>Item #5: Chariot Mount</vt:lpstr>
      <vt:lpstr>Item #6: layout of the Hagia Sophia</vt:lpstr>
      <vt:lpstr>Item # 7: Greek Writing</vt:lpstr>
      <vt:lpstr>Item #8: news from the Hippodrome</vt:lpstr>
      <vt:lpstr>Item #9: Greek Fire &amp; Caltrops</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hthornton2</dc:creator>
  <cp:lastModifiedBy>hthornton2</cp:lastModifiedBy>
  <cp:revision>11</cp:revision>
  <cp:lastPrinted>2017-01-13T02:34:46Z</cp:lastPrinted>
  <dcterms:created xsi:type="dcterms:W3CDTF">2017-01-12T16:10:06Z</dcterms:created>
  <dcterms:modified xsi:type="dcterms:W3CDTF">2017-01-23T20:59:22Z</dcterms:modified>
</cp:coreProperties>
</file>